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2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0.jpg" ContentType="image/jpeg"/>
  <Override PartName="/ppt/notesSlides/notesSlide16.xml" ContentType="application/vnd.openxmlformats-officedocument.presentationml.notesSlide+xml"/>
  <Override PartName="/ppt/media/image31.jpg" ContentType="image/jpeg"/>
  <Override PartName="/ppt/media/image32.jpg" ContentType="image/jpeg"/>
  <Override PartName="/ppt/notesSlides/notesSlide17.xml" ContentType="application/vnd.openxmlformats-officedocument.presentationml.notesSlide+xml"/>
  <Override PartName="/ppt/media/image33.jpg" ContentType="image/jpeg"/>
  <Override PartName="/ppt/media/image34.jpg" ContentType="image/jpe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2" r:id="rId2"/>
    <p:sldId id="263" r:id="rId3"/>
    <p:sldId id="264" r:id="rId4"/>
    <p:sldId id="274" r:id="rId5"/>
    <p:sldId id="277" r:id="rId6"/>
    <p:sldId id="276" r:id="rId7"/>
    <p:sldId id="265" r:id="rId8"/>
    <p:sldId id="278" r:id="rId9"/>
    <p:sldId id="256" r:id="rId10"/>
    <p:sldId id="266" r:id="rId11"/>
    <p:sldId id="275" r:id="rId12"/>
    <p:sldId id="267" r:id="rId13"/>
    <p:sldId id="268" r:id="rId14"/>
    <p:sldId id="270" r:id="rId15"/>
    <p:sldId id="257" r:id="rId16"/>
    <p:sldId id="258" r:id="rId17"/>
    <p:sldId id="260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77"/>
    <p:restoredTop sz="80812"/>
  </p:normalViewPr>
  <p:slideViewPr>
    <p:cSldViewPr snapToGrid="0" snapToObjects="1">
      <p:cViewPr>
        <p:scale>
          <a:sx n="80" d="100"/>
          <a:sy n="80" d="100"/>
        </p:scale>
        <p:origin x="144" y="312"/>
      </p:cViewPr>
      <p:guideLst/>
    </p:cSldViewPr>
  </p:slideViewPr>
  <p:notesTextViewPr>
    <p:cViewPr>
      <p:scale>
        <a:sx n="1" d="1"/>
        <a:sy n="1" d="1"/>
      </p:scale>
      <p:origin x="0" y="-8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8A2D0-1F09-434A-A761-008A5BEB2475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C8198-FDD6-4340-9FFA-ECBC1CDF8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0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reason we do this is around all dialogs involve at least one pronoun.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intuition is that history information could help better locate the image region to answer the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9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given a Image, question and previous history,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image is feed into a </a:t>
            </a:r>
            <a:r>
              <a:rPr lang="en-US" baseline="0" dirty="0" err="1" smtClean="0"/>
              <a:t>pretrained</a:t>
            </a:r>
            <a:r>
              <a:rPr lang="en-US" baseline="0" dirty="0" smtClean="0"/>
              <a:t>  convolution neural network to get the spatial image features, and we use LSTM to encode question and history.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we use the question embedding to query relevant history and get the </a:t>
            </a:r>
            <a:r>
              <a:rPr lang="en-US" baseline="0" dirty="0" err="1" smtClean="0"/>
              <a:t>summerized</a:t>
            </a:r>
            <a:r>
              <a:rPr lang="en-US" baseline="0" dirty="0" smtClean="0"/>
              <a:t> history embedding.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question history embedding further query the relevant image region to answer the question.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final embedding is a combination of those features. </a:t>
            </a:r>
          </a:p>
          <a:p>
            <a:endParaRPr lang="en-US" baseline="0" dirty="0" smtClean="0"/>
          </a:p>
          <a:p>
            <a:r>
              <a:rPr lang="en-US" baseline="0" smtClean="0"/>
              <a:t>This </a:t>
            </a:r>
            <a:r>
              <a:rPr lang="en-US" baseline="0" dirty="0" smtClean="0"/>
              <a:t>simple attention mechanism can achieve better performance on visual dialog dataset.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7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discriminator loss</a:t>
            </a:r>
            <a:r>
              <a:rPr lang="en-US" baseline="0" dirty="0" smtClean="0"/>
              <a:t> is another important part in our framework. We use the multi-class N-pair loss which has less punishment on non-GT answers.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We also apply a simple self attention on answer encoding.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the discriminant perceptual loss, the objective is to optimize the sampled answers close to encoder feature in the pre-trained discriminator’s space.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use the </a:t>
            </a:r>
            <a:r>
              <a:rPr lang="en-US" baseline="0" dirty="0" err="1" smtClean="0"/>
              <a:t>gumbel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softmax</a:t>
            </a:r>
            <a:r>
              <a:rPr lang="en-US" baseline="0" dirty="0" smtClean="0"/>
              <a:t> to enable backpropagation.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5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test the discriminative</a:t>
            </a:r>
            <a:r>
              <a:rPr lang="en-US" baseline="0" dirty="0" smtClean="0"/>
              <a:t> model on visual Dialog dataset.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2017,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methods.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can see that our encoder performs better than the previous best Memory network encoder.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n-pair loss metric loss is better than MLE loss.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And answer attention helps.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generative</a:t>
            </a:r>
            <a:r>
              <a:rPr lang="en-US" baseline="0" dirty="0" smtClean="0"/>
              <a:t> result on </a:t>
            </a:r>
            <a:r>
              <a:rPr lang="en-US" baseline="0" dirty="0" err="1" smtClean="0"/>
              <a:t>VisDialog</a:t>
            </a:r>
            <a:r>
              <a:rPr lang="en-US" baseline="0" dirty="0" smtClean="0"/>
              <a:t> dataset.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see that our discriminative trained generator outperform than previous best method with large margin.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Note that previous methods performs similar on this setting.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0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some</a:t>
            </a:r>
            <a:r>
              <a:rPr lang="en-US" baseline="0" dirty="0" smtClean="0"/>
              <a:t> qualitative result. With baseline generate same answer I can’t tell. Our answer is more diverse.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are some additional qualitative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Thanks you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Although I just talk VQA o last class,</a:t>
            </a:r>
            <a:r>
              <a:rPr lang="en-US" altLang="zh-CN" baseline="0" smtClean="0"/>
              <a:t> but w</a:t>
            </a:r>
            <a:r>
              <a:rPr lang="en-US" altLang="zh-CN" smtClean="0"/>
              <a:t>e</a:t>
            </a:r>
            <a:r>
              <a:rPr lang="zh-CN" altLang="en-US" smtClean="0"/>
              <a:t> </a:t>
            </a:r>
            <a:r>
              <a:rPr lang="en-US" altLang="zh-CN" smtClean="0"/>
              <a:t>are</a:t>
            </a:r>
            <a:r>
              <a:rPr lang="zh-CN" altLang="en-US" smtClean="0"/>
              <a:t> </a:t>
            </a:r>
            <a:r>
              <a:rPr lang="en-US" altLang="zh-CN" smtClean="0"/>
              <a:t>transition</a:t>
            </a:r>
            <a:r>
              <a:rPr lang="en-US" altLang="zh-CN" baseline="0" smtClean="0"/>
              <a:t>ing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from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VQA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Visual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Dialog nowadays.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Compare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VQA,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Visual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dialog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has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two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major properties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that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makes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it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different.</a:t>
            </a:r>
            <a:r>
              <a:rPr lang="zh-CN" altLang="en-US" baseline="0" smtClean="0"/>
              <a:t> 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en-US" altLang="zh-CN" baseline="0" smtClean="0"/>
              <a:t>First, </a:t>
            </a:r>
            <a:r>
              <a:rPr lang="en-US" smtClean="0"/>
              <a:t>VisDial has longer free-form answers. </a:t>
            </a:r>
          </a:p>
          <a:p>
            <a:endParaRPr lang="en-US" smtClean="0"/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answers in VQA dataset are typically short</a:t>
            </a:r>
            <a:r>
              <a:rPr lang="en-US" baseline="0" smtClean="0"/>
              <a:t>, such as " two”, “one”, but Visual dialog answer has much more freedom, such as “one is male and one is female”</a:t>
            </a:r>
            <a:r>
              <a:rPr lang="en-US" smtClean="0"/>
              <a:t> </a:t>
            </a:r>
          </a:p>
          <a:p>
            <a:r>
              <a:rPr lang="en-US" smtClean="0"/>
              <a:t> </a:t>
            </a:r>
          </a:p>
          <a:p>
            <a:r>
              <a:rPr lang="en-US" altLang="zh-CN" smtClean="0"/>
              <a:t>and</a:t>
            </a:r>
            <a:r>
              <a:rPr lang="en-US" altLang="zh-CN" baseline="0" smtClean="0"/>
              <a:t> Second</a:t>
            </a:r>
            <a:r>
              <a:rPr lang="en-US" altLang="zh-CN" smtClean="0"/>
              <a:t>: </a:t>
            </a:r>
            <a:r>
              <a:rPr lang="en-US" smtClean="0"/>
              <a:t>VisDial has co-references . Such as “their” refer two</a:t>
            </a:r>
            <a:r>
              <a:rPr lang="en-US" baseline="0" smtClean="0"/>
              <a:t> people in the previous question. such as</a:t>
            </a:r>
            <a:r>
              <a:rPr lang="en-US" altLang="zh-CN" baseline="0" smtClean="0"/>
              <a:t>, "their" refer " two people" from previous question.</a:t>
            </a:r>
            <a:endParaRPr lang="en-US" altLang="zh-CN" smtClean="0"/>
          </a:p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freedom also bring some</a:t>
            </a:r>
            <a:r>
              <a:rPr lang="en-US" baseline="0" smtClean="0"/>
              <a:t> challenges to the current problem. </a:t>
            </a:r>
          </a:p>
          <a:p>
            <a:endParaRPr lang="en-US" baseline="0" smtClean="0"/>
          </a:p>
          <a:p>
            <a:r>
              <a:rPr lang="en-US" baseline="0" smtClean="0"/>
              <a:t>One of the challenges we found is “there are multiple valid answers to an image question pair. ” </a:t>
            </a:r>
          </a:p>
          <a:p>
            <a:endParaRPr lang="en-US" baseline="0" smtClean="0"/>
          </a:p>
          <a:p>
            <a:r>
              <a:rPr lang="en-US" baseline="0" smtClean="0"/>
              <a:t>For example, given the image a cat is lying beside a bench, and a question “Do you see any birds?” </a:t>
            </a:r>
          </a:p>
          <a:p>
            <a:endParaRPr lang="en-US" baseline="0" smtClean="0"/>
          </a:p>
          <a:p>
            <a:r>
              <a:rPr lang="en-US" baseline="0" smtClean="0"/>
              <a:t>The answer could be ”No”, “No bird”, “I do not see any birds” and others</a:t>
            </a:r>
            <a:r>
              <a:rPr lang="mr-IN" baseline="0" smtClean="0"/>
              <a:t>…</a:t>
            </a:r>
            <a:r>
              <a:rPr lang="en-US" baseline="0" smtClean="0"/>
              <a:t> Intuitively, all those answers should be correct, But,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construction,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dialog can only contain 1 possible human response to a question</a:t>
            </a:r>
            <a:r>
              <a:rPr lang="en-US" baseline="0" smtClean="0"/>
              <a:t>. In this case, the GT answer is ”No”.  </a:t>
            </a:r>
          </a:p>
          <a:p>
            <a:endParaRPr lang="en-US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Also,</a:t>
            </a:r>
            <a:r>
              <a:rPr lang="en-US" baseline="0" smtClean="0"/>
              <a:t> All existing automatic metrics correlate poorly with human judgment on dialog data, so we can not directly optimize task specific sequence metric, such as bleu cider...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there is no</a:t>
            </a:r>
            <a:r>
              <a:rPr lang="en-US" baseline="0" smtClean="0"/>
              <a:t> direct metric. </a:t>
            </a:r>
            <a:r>
              <a:rPr lang="en-US" smtClean="0"/>
              <a:t>Can</a:t>
            </a:r>
            <a:r>
              <a:rPr lang="en-US" baseline="0" smtClean="0"/>
              <a:t> we learn an adversarial loss to separate the real and fake answers?</a:t>
            </a:r>
          </a:p>
          <a:p>
            <a:endParaRPr lang="en-US" baseline="0" smtClean="0"/>
          </a:p>
          <a:p>
            <a:r>
              <a:rPr lang="en-US" baseline="0" smtClean="0"/>
              <a:t>Such as recent work on image caption, text generation, and dialog generation. </a:t>
            </a:r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1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</a:t>
            </a:r>
            <a:r>
              <a:rPr lang="en-US" baseline="0" smtClean="0"/>
              <a:t> answer is no. separating the real and fake answers would be extremely difficult for the Discriminator. </a:t>
            </a:r>
          </a:p>
          <a:p>
            <a:endParaRPr lang="en-US" baseline="0" smtClean="0"/>
          </a:p>
          <a:p>
            <a:r>
              <a:rPr lang="en-US" baseline="0" smtClean="0"/>
              <a:t>One reason is Answers are vary in length and can be very short, such as yes and no. this leave less information for the discriminator to capture. </a:t>
            </a:r>
          </a:p>
          <a:p>
            <a:endParaRPr lang="en-US" baseline="0" smtClean="0"/>
          </a:p>
          <a:p>
            <a:r>
              <a:rPr lang="en-US" smtClean="0"/>
              <a:t>We also empirically</a:t>
            </a:r>
            <a:r>
              <a:rPr lang="en-US" baseline="0" smtClean="0"/>
              <a:t> found that training the Generator for only 1 epoch, the discriminator can hardly learn to separate real and fake answers.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0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But we do observe that the discriminator has much better performance compare to the generator. </a:t>
            </a:r>
          </a:p>
          <a:p>
            <a:endParaRPr lang="en-US" baseline="0" smtClean="0"/>
          </a:p>
          <a:p>
            <a:r>
              <a:rPr lang="en-US" baseline="0" smtClean="0"/>
              <a:t>This is the result of best performing Generative and Discriminative model on visual dialog dataset from Abishek. We see that using the same encoder, Discriminative model outperform a large margin on the retrieval based metric. </a:t>
            </a:r>
            <a:endParaRPr lang="en-US" smtClean="0"/>
          </a:p>
          <a:p>
            <a:endParaRPr lang="en-US" smtClean="0"/>
          </a:p>
          <a:p>
            <a:r>
              <a:rPr lang="en-US" altLang="zh-CN" baseline="0" smtClean="0"/>
              <a:t>We think the reason is that discriminator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take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option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answer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input,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it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has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more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discriminative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information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than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the generator.</a:t>
            </a:r>
            <a:r>
              <a:rPr lang="zh-CN" altLang="en-US" baseline="0" smtClean="0"/>
              <a:t> 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en-US" altLang="zh-CN" baseline="0" smtClean="0"/>
              <a:t>This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is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also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found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on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VQA</a:t>
            </a:r>
            <a:r>
              <a:rPr lang="zh-CN" altLang="en-US" baseline="0" smtClean="0"/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“revisiting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answering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baseline.”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Where the authors feed the multiple choice answer into the model and have a large improvement. </a:t>
            </a:r>
          </a:p>
          <a:p>
            <a:endParaRPr lang="en-US" altLang="zh-CN" baseline="0" smtClean="0"/>
          </a:p>
          <a:p>
            <a:r>
              <a:rPr lang="en-US" altLang="zh-CN" baseline="0" smtClean="0"/>
              <a:t>We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also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find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that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Discriminator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can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learns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to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recognize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multiple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correct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answers in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the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feature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space.</a:t>
            </a:r>
            <a:r>
              <a:rPr lang="zh-CN" altLang="en-US" baseline="0" smtClean="0"/>
              <a:t> </a:t>
            </a:r>
            <a:endParaRPr lang="en-US" altLang="zh-CN" baseline="0" smtClean="0"/>
          </a:p>
          <a:p>
            <a:endParaRPr lang="en-US" baseline="0" smtClean="0"/>
          </a:p>
          <a:p>
            <a:r>
              <a:rPr lang="en-US" baseline="0" smtClean="0"/>
              <a:t>So, we propose to treat the </a:t>
            </a:r>
            <a:r>
              <a:rPr lang="en-US" altLang="zh-CN" sz="1200" smtClean="0"/>
              <a:t>pre-trained</a:t>
            </a:r>
            <a:r>
              <a:rPr lang="zh-CN" altLang="en-US" sz="1200" smtClean="0"/>
              <a:t> </a:t>
            </a:r>
            <a:r>
              <a:rPr lang="en-US" baseline="0" smtClean="0"/>
              <a:t>discriminator as learned metric and</a:t>
            </a:r>
          </a:p>
          <a:p>
            <a:r>
              <a:rPr lang="en-US" baseline="0" smtClean="0"/>
              <a:t>train a generator that produce answer that score highly under discriminator space. </a:t>
            </a:r>
          </a:p>
          <a:p>
            <a:endParaRPr lang="en-US" baseline="0" smtClean="0"/>
          </a:p>
          <a:p>
            <a:r>
              <a:rPr lang="en-US" baseline="0" smtClean="0"/>
              <a:t>This may viewed as an instance of knowledge transfer from discriminator to generator and similar to perceptual loss in visual domain.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5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</a:t>
            </a:r>
            <a:r>
              <a:rPr lang="en-US" dirty="0" smtClean="0"/>
              <a:t>ere is how our framework works.</a:t>
            </a:r>
            <a:r>
              <a:rPr lang="en-US" baseline="0" dirty="0" smtClean="0"/>
              <a:t> Given an image, caption and a sequence of question,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current answers.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dialog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 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settings, a discriminative setting that takes 100 options answers and return a rank,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a generative setting that takes the ground truth answer and learns mimic that answer.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This is exactly the same with what </a:t>
            </a:r>
            <a:r>
              <a:rPr lang="en-US" altLang="zh-CN" baseline="0" dirty="0" err="1" smtClean="0"/>
              <a:t>abishek</a:t>
            </a:r>
            <a:r>
              <a:rPr lang="en-US" altLang="zh-CN" baseline="0" dirty="0" smtClean="0"/>
              <a:t> talk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Instead of two independent models, we treat the pre-trained discriminator as discriminant perceptual loss and enable the communication with the generator. 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specifically,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We feed the image, question and history into our proposed encoder. We use an LSTM as decoder and a </a:t>
            </a:r>
            <a:r>
              <a:rPr lang="en-US" baseline="0" dirty="0" err="1" smtClean="0"/>
              <a:t>gumbe</a:t>
            </a:r>
            <a:r>
              <a:rPr lang="en-US" altLang="zh-CN" baseline="0" dirty="0" err="1" smtClean="0"/>
              <a:t>l</a:t>
            </a:r>
            <a:r>
              <a:rPr lang="en-US" baseline="0" dirty="0" smtClean="0"/>
              <a:t> sampler to sample the response.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the discriminator we use the same encoder, and also use an LSTM to get the feature of option answers. Then we use a deep metric learning loss, which try to minimize the distance between the ground truth answer and encoder feature. </a:t>
            </a:r>
          </a:p>
          <a:p>
            <a:endParaRPr lang="en-US" baseline="0" dirty="0" smtClean="0"/>
          </a:p>
          <a:p>
            <a:r>
              <a:rPr lang="en-US" dirty="0" smtClean="0"/>
              <a:t>We can see that the model can learns to ranks multiple valid</a:t>
            </a:r>
            <a:r>
              <a:rPr lang="en-US" baseline="0" dirty="0" smtClean="0"/>
              <a:t> answers high score.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treat the discriminator as a loss function, the sampled answer is further fed into the discriminator, and we update the generator with respect to that loss.</a:t>
            </a:r>
          </a:p>
          <a:p>
            <a:endParaRPr lang="en-US" baseline="0" dirty="0" smtClean="0"/>
          </a:p>
          <a:p>
            <a:r>
              <a:rPr lang="en-US" dirty="0" smtClean="0"/>
              <a:t>Then</a:t>
            </a:r>
            <a:r>
              <a:rPr lang="en-US" baseline="0" dirty="0" smtClean="0"/>
              <a:t> I'll </a:t>
            </a:r>
            <a:r>
              <a:rPr lang="en-US" dirty="0" smtClean="0"/>
              <a:t>introduce</a:t>
            </a:r>
            <a:r>
              <a:rPr lang="en-US" baseline="0" dirty="0" smtClean="0"/>
              <a:t> our History conditioned Image Attentive encoder.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C8198-FDD6-4340-9FFA-ECBC1CDF8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8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618C-2A2B-2549-8E44-3A16F61D319A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56EC5-5EC7-534B-946D-FB08F1AA76D5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6BD48-591C-C449-A466-58F044AC4D4F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EE7E-457B-2C4C-92CC-878D17CB137E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6F4FA-9972-114C-956F-830146CC155D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9CFF-F261-404A-8FDE-6657624E130B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09B2-9511-384C-B9FE-F2DE50F72A23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0FD4-E347-8844-82D4-7326F6D3B12A}" type="datetime1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E19B1-5AD1-4A46-AE7E-080ABC1D7B35}" type="datetime1">
              <a:rPr lang="en-US" smtClean="0"/>
              <a:t>9/5/17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F4B9-BA35-C942-8C68-7E1E7BC42721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0ACD-5FA5-7E45-9FC8-FB882AE48C08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50531-2DAE-B74B-B767-71A0C8790A5B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00539-BCE8-B147-BA6D-5A43ACDD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12.jpg"/><Relationship Id="rId11" Type="http://schemas.openxmlformats.org/officeDocument/2006/relationships/image" Target="../media/image90.png"/><Relationship Id="rId12" Type="http://schemas.openxmlformats.org/officeDocument/2006/relationships/image" Target="../media/image100.png"/><Relationship Id="rId13" Type="http://schemas.openxmlformats.org/officeDocument/2006/relationships/image" Target="../media/image110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7" Type="http://schemas.openxmlformats.org/officeDocument/2006/relationships/image" Target="../media/image91.png"/><Relationship Id="rId8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021" y="1908918"/>
            <a:ext cx="8485558" cy="121429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Best of Both Worlds: </a:t>
            </a:r>
            <a:r>
              <a:rPr lang="en-US" sz="3200" b="1" dirty="0" smtClean="0">
                <a:latin typeface="+mn-lt"/>
              </a:rPr>
              <a:t>Transferring </a:t>
            </a:r>
            <a:r>
              <a:rPr lang="en-US" sz="3200" b="1" dirty="0">
                <a:latin typeface="+mn-lt"/>
              </a:rPr>
              <a:t>Knowledge from Discriminative Learning to a Generative Visual </a:t>
            </a:r>
            <a:r>
              <a:rPr lang="en-US" sz="3200" b="1" dirty="0" smtClean="0">
                <a:latin typeface="+mn-lt"/>
              </a:rPr>
              <a:t>Dialog </a:t>
            </a:r>
            <a:r>
              <a:rPr lang="en-US" sz="3200" b="1" dirty="0" smtClean="0">
                <a:latin typeface="+mn-lt"/>
              </a:rPr>
              <a:t>Model</a:t>
            </a:r>
            <a:endParaRPr lang="en-US" sz="4000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266" y="3681351"/>
            <a:ext cx="619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Jiasen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Lu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dirty="0" err="1" smtClean="0"/>
              <a:t>Anitha</a:t>
            </a:r>
            <a:r>
              <a:rPr lang="en-US" dirty="0" smtClean="0"/>
              <a:t> Kannan, </a:t>
            </a:r>
            <a:r>
              <a:rPr lang="en-US" dirty="0" err="1" smtClean="0"/>
              <a:t>Jianwei</a:t>
            </a:r>
            <a:r>
              <a:rPr lang="en-US" dirty="0" smtClean="0"/>
              <a:t> Yang, Devi Parikh, </a:t>
            </a:r>
            <a:r>
              <a:rPr lang="en-US" dirty="0" err="1" smtClean="0"/>
              <a:t>Dhruv</a:t>
            </a:r>
            <a:r>
              <a:rPr lang="en-US" dirty="0" smtClean="0"/>
              <a:t> </a:t>
            </a:r>
            <a:r>
              <a:rPr lang="en-US" dirty="0" err="1" smtClean="0"/>
              <a:t>Batra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r="15976"/>
          <a:stretch/>
        </p:blipFill>
        <p:spPr>
          <a:xfrm>
            <a:off x="1424197" y="4113539"/>
            <a:ext cx="799300" cy="108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88" y="4113539"/>
            <a:ext cx="783421" cy="108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6602"/>
          <a:stretch/>
        </p:blipFill>
        <p:spPr>
          <a:xfrm>
            <a:off x="3942081" y="4113539"/>
            <a:ext cx="825760" cy="1089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9611"/>
          <a:stretch/>
        </p:blipFill>
        <p:spPr>
          <a:xfrm>
            <a:off x="5216244" y="4113539"/>
            <a:ext cx="857560" cy="1121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3"/>
          <a:stretch/>
        </p:blipFill>
        <p:spPr>
          <a:xfrm>
            <a:off x="6452256" y="4144967"/>
            <a:ext cx="895141" cy="10899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6496" y="321761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NIPS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354" y="363794"/>
            <a:ext cx="139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Encoder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9794" y="1536040"/>
            <a:ext cx="760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H</a:t>
            </a:r>
            <a:r>
              <a:rPr lang="en-US" sz="2400" dirty="0"/>
              <a:t>istory-</a:t>
            </a:r>
            <a:r>
              <a:rPr lang="en-US" sz="2400" b="1" dirty="0"/>
              <a:t>C</a:t>
            </a:r>
            <a:r>
              <a:rPr lang="en-US" sz="2400" dirty="0"/>
              <a:t>onditioned </a:t>
            </a:r>
            <a:r>
              <a:rPr lang="en-US" sz="2400" b="1" dirty="0"/>
              <a:t>I</a:t>
            </a:r>
            <a:r>
              <a:rPr lang="en-US" sz="2400" dirty="0"/>
              <a:t>mage </a:t>
            </a:r>
            <a:r>
              <a:rPr lang="en-US" sz="2400" b="1" dirty="0"/>
              <a:t>A</a:t>
            </a:r>
            <a:r>
              <a:rPr lang="en-US" sz="2400" dirty="0"/>
              <a:t>ttentive </a:t>
            </a:r>
            <a:r>
              <a:rPr lang="en-US" sz="2400" b="1" dirty="0" smtClean="0"/>
              <a:t>E</a:t>
            </a:r>
            <a:r>
              <a:rPr lang="en-US" sz="2400" dirty="0" smtClean="0"/>
              <a:t>ncoder (</a:t>
            </a:r>
            <a:r>
              <a:rPr lang="en-US" sz="2400" b="1" dirty="0" smtClean="0"/>
              <a:t>HCIAE</a:t>
            </a:r>
            <a:r>
              <a:rPr lang="en-US" sz="2400" dirty="0" smtClean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638" y="2207851"/>
            <a:ext cx="7152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98% dialogs involve at least one pronoun.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638" y="2905587"/>
            <a:ext cx="7105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History information could help better locate the image region to answer the question. </a:t>
            </a:r>
          </a:p>
        </p:txBody>
      </p:sp>
    </p:spTree>
    <p:extLst>
      <p:ext uri="{BB962C8B-B14F-4D97-AF65-F5344CB8AC3E}">
        <p14:creationId xmlns:p14="http://schemas.microsoft.com/office/powerpoint/2010/main" val="4709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5" y="1403467"/>
            <a:ext cx="1840457" cy="137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10235" y="3128734"/>
                <a:ext cx="19266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Are </a:t>
                </a:r>
                <a:r>
                  <a:rPr lang="en-US" dirty="0"/>
                  <a:t>there any </a:t>
                </a:r>
                <a:endParaRPr lang="en-US" dirty="0" smtClean="0"/>
              </a:p>
              <a:p>
                <a:pPr algn="ctr"/>
                <a:r>
                  <a:rPr lang="en-US" dirty="0" smtClean="0"/>
                  <a:t>decorations on </a:t>
                </a:r>
                <a:r>
                  <a:rPr lang="en-US" dirty="0"/>
                  <a:t>it </a:t>
                </a:r>
                <a:r>
                  <a:rPr lang="en-US" dirty="0" smtClean="0"/>
                  <a:t>?</a:t>
                </a:r>
              </a:p>
              <a:p>
                <a:pPr algn="ctr"/>
                <a:r>
                  <a:rPr lang="en-US" b="1" dirty="0" smtClean="0"/>
                  <a:t>Question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𝑸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35" y="3128734"/>
                <a:ext cx="1926618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2532" t="-3289" r="-22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89028" y="2778027"/>
            <a:ext cx="88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I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94925"/>
              </p:ext>
            </p:extLst>
          </p:nvPr>
        </p:nvGraphicFramePr>
        <p:xfrm>
          <a:off x="685163" y="4113609"/>
          <a:ext cx="2005147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5147"/>
              </a:tblGrid>
              <a:tr h="235666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little girl with messy hands eating a cupcake with frosting on top.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3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How old is the girl? 3</a:t>
                      </a:r>
                    </a:p>
                  </a:txBody>
                  <a:tcPr/>
                </a:tc>
              </a:tr>
              <a:tr h="329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What color is the cupcake? white and red frosting </a:t>
                      </a:r>
                    </a:p>
                  </a:txBody>
                  <a:tcPr/>
                </a:tc>
              </a:tr>
              <a:tr h="23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Does it have a wrapper on it? 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9654" y="639960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</a:t>
            </a:r>
            <a:r>
              <a:rPr lang="en-US" sz="1600" b="1" dirty="0" smtClean="0"/>
              <a:t> round of history</a:t>
            </a:r>
            <a:endParaRPr lang="en-US" sz="1600" b="1" dirty="0"/>
          </a:p>
        </p:txBody>
      </p:sp>
      <p:grpSp>
        <p:nvGrpSpPr>
          <p:cNvPr id="178" name="Group 177"/>
          <p:cNvGrpSpPr/>
          <p:nvPr/>
        </p:nvGrpSpPr>
        <p:grpSpPr>
          <a:xfrm>
            <a:off x="3964669" y="3520826"/>
            <a:ext cx="1048275" cy="1935083"/>
            <a:chOff x="3964669" y="3520826"/>
            <a:chExt cx="1048275" cy="1935083"/>
          </a:xfrm>
        </p:grpSpPr>
        <p:sp>
          <p:nvSpPr>
            <p:cNvPr id="84" name="Freeform 83"/>
            <p:cNvSpPr/>
            <p:nvPr/>
          </p:nvSpPr>
          <p:spPr>
            <a:xfrm>
              <a:off x="3964669" y="3520826"/>
              <a:ext cx="1048275" cy="1935083"/>
            </a:xfrm>
            <a:custGeom>
              <a:avLst/>
              <a:gdLst>
                <a:gd name="connsiteX0" fmla="*/ 777287 w 1048275"/>
                <a:gd name="connsiteY0" fmla="*/ 77061 h 1408839"/>
                <a:gd name="connsiteX1" fmla="*/ 1005887 w 1048275"/>
                <a:gd name="connsiteY1" fmla="*/ 130401 h 1408839"/>
                <a:gd name="connsiteX2" fmla="*/ 22907 w 1048275"/>
                <a:gd name="connsiteY2" fmla="*/ 1288641 h 1408839"/>
                <a:gd name="connsiteX3" fmla="*/ 289607 w 1048275"/>
                <a:gd name="connsiteY3" fmla="*/ 1372461 h 1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275" h="1408839">
                  <a:moveTo>
                    <a:pt x="777287" y="77061"/>
                  </a:moveTo>
                  <a:cubicBezTo>
                    <a:pt x="954452" y="2766"/>
                    <a:pt x="1131617" y="-71529"/>
                    <a:pt x="1005887" y="130401"/>
                  </a:cubicBezTo>
                  <a:cubicBezTo>
                    <a:pt x="880157" y="332331"/>
                    <a:pt x="142287" y="1081631"/>
                    <a:pt x="22907" y="1288641"/>
                  </a:cubicBezTo>
                  <a:cubicBezTo>
                    <a:pt x="-96473" y="1495651"/>
                    <a:pt x="289607" y="1372461"/>
                    <a:pt x="289607" y="1372461"/>
                  </a:cubicBezTo>
                </a:path>
              </a:pathLst>
            </a:custGeom>
            <a:noFill/>
            <a:ln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 rot="18305360">
              <a:off x="3941487" y="4114042"/>
              <a:ext cx="1056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query</a:t>
              </a:r>
              <a:endParaRPr lang="en-US" sz="1600" dirty="0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099550" y="3628879"/>
            <a:ext cx="1970241" cy="1995552"/>
            <a:chOff x="5099550" y="3628879"/>
            <a:chExt cx="1970241" cy="1995552"/>
          </a:xfrm>
        </p:grpSpPr>
        <p:cxnSp>
          <p:nvCxnSpPr>
            <p:cNvPr id="89" name="Curved Connector 88"/>
            <p:cNvCxnSpPr>
              <a:stCxn id="62" idx="5"/>
              <a:endCxn id="92" idx="4"/>
            </p:cNvCxnSpPr>
            <p:nvPr/>
          </p:nvCxnSpPr>
          <p:spPr>
            <a:xfrm flipV="1">
              <a:off x="5488914" y="4665814"/>
              <a:ext cx="603152" cy="465615"/>
            </a:xfrm>
            <a:prstGeom prst="curvedConnector2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/>
            <p:cNvCxnSpPr>
              <a:stCxn id="65" idx="5"/>
              <a:endCxn id="92" idx="4"/>
            </p:cNvCxnSpPr>
            <p:nvPr/>
          </p:nvCxnSpPr>
          <p:spPr>
            <a:xfrm flipV="1">
              <a:off x="5488914" y="4665814"/>
              <a:ext cx="603152" cy="958617"/>
            </a:xfrm>
            <a:prstGeom prst="curvedConnector2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/>
            <p:cNvCxnSpPr>
              <a:stCxn id="63" idx="5"/>
              <a:endCxn id="92" idx="4"/>
            </p:cNvCxnSpPr>
            <p:nvPr/>
          </p:nvCxnSpPr>
          <p:spPr>
            <a:xfrm flipV="1">
              <a:off x="5488914" y="4665814"/>
              <a:ext cx="603152" cy="626545"/>
            </a:xfrm>
            <a:prstGeom prst="curvedConnector2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r 91"/>
            <p:cNvSpPr/>
            <p:nvPr/>
          </p:nvSpPr>
          <p:spPr>
            <a:xfrm>
              <a:off x="6003027" y="4496234"/>
              <a:ext cx="178078" cy="169580"/>
            </a:xfrm>
            <a:prstGeom prst="flowChartOr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urved Connector 92"/>
            <p:cNvCxnSpPr>
              <a:stCxn id="64" idx="5"/>
              <a:endCxn id="92" idx="4"/>
            </p:cNvCxnSpPr>
            <p:nvPr/>
          </p:nvCxnSpPr>
          <p:spPr>
            <a:xfrm flipV="1">
              <a:off x="5488914" y="4665814"/>
              <a:ext cx="603152" cy="791636"/>
            </a:xfrm>
            <a:prstGeom prst="curvedConnector2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6066280" y="4932689"/>
              <a:ext cx="1003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w</a:t>
              </a:r>
              <a:r>
                <a:rPr lang="en-US" altLang="zh-CN" sz="1400" dirty="0" smtClean="0"/>
                <a:t>eighted</a:t>
              </a:r>
              <a:r>
                <a:rPr lang="zh-CN" altLang="en-US" sz="1400" dirty="0" smtClean="0"/>
                <a:t> </a:t>
              </a:r>
              <a:r>
                <a:rPr lang="en-US" altLang="zh-CN" sz="1400" dirty="0" smtClean="0"/>
                <a:t>sum</a:t>
              </a:r>
              <a:endParaRPr lang="en-US" sz="1400" dirty="0"/>
            </a:p>
          </p:txBody>
        </p:sp>
        <p:sp>
          <p:nvSpPr>
            <p:cNvPr id="117" name="Cube 116"/>
            <p:cNvSpPr>
              <a:spLocks noChangeAspect="1"/>
            </p:cNvSpPr>
            <p:nvPr/>
          </p:nvSpPr>
          <p:spPr>
            <a:xfrm>
              <a:off x="5099550" y="3628879"/>
              <a:ext cx="1301145" cy="368449"/>
            </a:xfrm>
            <a:prstGeom prst="cube">
              <a:avLst>
                <a:gd name="adj" fmla="val 56021"/>
              </a:avLst>
            </a:prstGeom>
            <a:noFill/>
            <a:scene3d>
              <a:camera prst="perspectiveContrastingRightFacing" fov="0">
                <a:rot lat="19202052" lon="18267620" rev="16113871"/>
              </a:camera>
              <a:lightRig rig="threePt" dir="t"/>
            </a:scene3d>
            <a:sp3d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Curved Connector 124"/>
            <p:cNvCxnSpPr>
              <a:stCxn id="92" idx="0"/>
            </p:cNvCxnSpPr>
            <p:nvPr/>
          </p:nvCxnSpPr>
          <p:spPr>
            <a:xfrm rot="16200000" flipV="1">
              <a:off x="5653396" y="4057563"/>
              <a:ext cx="601733" cy="275609"/>
            </a:xfrm>
            <a:prstGeom prst="curvedConnector3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4902537" y="3018983"/>
            <a:ext cx="2103377" cy="419408"/>
            <a:chOff x="4902537" y="3018983"/>
            <a:chExt cx="2103377" cy="419408"/>
          </a:xfrm>
        </p:grpSpPr>
        <p:sp>
          <p:nvSpPr>
            <p:cNvPr id="116" name="Cube 115"/>
            <p:cNvSpPr>
              <a:spLocks noChangeAspect="1"/>
            </p:cNvSpPr>
            <p:nvPr/>
          </p:nvSpPr>
          <p:spPr>
            <a:xfrm>
              <a:off x="5704769" y="3018983"/>
              <a:ext cx="1301145" cy="368449"/>
            </a:xfrm>
            <a:prstGeom prst="cube">
              <a:avLst>
                <a:gd name="adj" fmla="val 56021"/>
              </a:avLst>
            </a:prstGeom>
            <a:noFill/>
            <a:scene3d>
              <a:camera prst="perspectiveContrastingRightFacing" fov="0">
                <a:rot lat="19202052" lon="18267620" rev="16113871"/>
              </a:camera>
              <a:lightRig rig="threePt" dir="t"/>
            </a:scene3d>
            <a:sp3d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Curved Connector 125"/>
            <p:cNvCxnSpPr/>
            <p:nvPr/>
          </p:nvCxnSpPr>
          <p:spPr>
            <a:xfrm flipV="1">
              <a:off x="4902537" y="3193935"/>
              <a:ext cx="1184342" cy="244456"/>
            </a:xfrm>
            <a:prstGeom prst="curvedConnector3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2688398" y="1469571"/>
            <a:ext cx="3491555" cy="4628004"/>
            <a:chOff x="2688398" y="1469571"/>
            <a:chExt cx="3491555" cy="4628004"/>
          </a:xfrm>
        </p:grpSpPr>
        <p:sp>
          <p:nvSpPr>
            <p:cNvPr id="136" name="TextBox 135"/>
            <p:cNvSpPr txBox="1"/>
            <p:nvPr/>
          </p:nvSpPr>
          <p:spPr>
            <a:xfrm>
              <a:off x="4732660" y="4791196"/>
              <a:ext cx="43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512</a:t>
              </a:r>
              <a:endParaRPr lang="en-US" sz="12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688398" y="1469571"/>
              <a:ext cx="3491555" cy="4628004"/>
              <a:chOff x="2688398" y="1469571"/>
              <a:chExt cx="3491555" cy="4628004"/>
            </a:xfrm>
          </p:grpSpPr>
          <p:sp>
            <p:nvSpPr>
              <p:cNvPr id="14" name="Trapezoid 13"/>
              <p:cNvSpPr/>
              <p:nvPr/>
            </p:nvSpPr>
            <p:spPr>
              <a:xfrm rot="5400000">
                <a:off x="3044718" y="1784354"/>
                <a:ext cx="605645" cy="578442"/>
              </a:xfrm>
              <a:prstGeom prst="trapezoi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58319" y="1933865"/>
                <a:ext cx="5784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CNN</a:t>
                </a:r>
                <a:endParaRPr lang="en-US" sz="1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058319" y="3231045"/>
                <a:ext cx="591144" cy="35935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LSTM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1156" y="4796951"/>
                <a:ext cx="467022" cy="24516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LSTM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161156" y="5107570"/>
                <a:ext cx="467022" cy="24516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LSTM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161156" y="5426519"/>
                <a:ext cx="467022" cy="24516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LSTM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161156" y="5744427"/>
                <a:ext cx="467022" cy="24516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LSTM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Curved Connector 25"/>
              <p:cNvCxnSpPr>
                <a:endCxn id="17" idx="1"/>
              </p:cNvCxnSpPr>
              <p:nvPr/>
            </p:nvCxnSpPr>
            <p:spPr>
              <a:xfrm>
                <a:off x="2690310" y="4462441"/>
                <a:ext cx="470846" cy="457091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urved Connector 31"/>
              <p:cNvCxnSpPr>
                <a:endCxn id="18" idx="1"/>
              </p:cNvCxnSpPr>
              <p:nvPr/>
            </p:nvCxnSpPr>
            <p:spPr>
              <a:xfrm>
                <a:off x="2698606" y="4988538"/>
                <a:ext cx="462550" cy="241613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urved Connector 34"/>
              <p:cNvCxnSpPr>
                <a:endCxn id="19" idx="1"/>
              </p:cNvCxnSpPr>
              <p:nvPr/>
            </p:nvCxnSpPr>
            <p:spPr>
              <a:xfrm flipV="1">
                <a:off x="2688398" y="5549100"/>
                <a:ext cx="472758" cy="73332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endCxn id="24" idx="1"/>
              </p:cNvCxnSpPr>
              <p:nvPr/>
            </p:nvCxnSpPr>
            <p:spPr>
              <a:xfrm flipV="1">
                <a:off x="2688398" y="5867008"/>
                <a:ext cx="472758" cy="230567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ube 48"/>
              <p:cNvSpPr>
                <a:spLocks noChangeAspect="1"/>
              </p:cNvSpPr>
              <p:nvPr/>
            </p:nvSpPr>
            <p:spPr>
              <a:xfrm>
                <a:off x="4017149" y="3209471"/>
                <a:ext cx="1301145" cy="368449"/>
              </a:xfrm>
              <a:prstGeom prst="cube">
                <a:avLst>
                  <a:gd name="adj" fmla="val 56021"/>
                </a:avLst>
              </a:prstGeom>
              <a:noFill/>
              <a:scene3d>
                <a:camera prst="perspectiveContrastingRightFacing" fov="0">
                  <a:rot lat="19202052" lon="18267620" rev="16113871"/>
                </a:camera>
                <a:lightRig rig="threePt" dir="t"/>
              </a:scene3d>
              <a:sp3d prstMaterial="legacyWirefram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Curved Connector 50"/>
              <p:cNvCxnSpPr/>
              <p:nvPr/>
            </p:nvCxnSpPr>
            <p:spPr>
              <a:xfrm flipV="1">
                <a:off x="3740729" y="2962693"/>
                <a:ext cx="1034445" cy="268352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urved Connector 58"/>
              <p:cNvCxnSpPr/>
              <p:nvPr/>
            </p:nvCxnSpPr>
            <p:spPr>
              <a:xfrm>
                <a:off x="3740728" y="3611999"/>
                <a:ext cx="517223" cy="98053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 rot="19120122">
                <a:off x="4289857" y="3158453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512</a:t>
                </a:r>
                <a:endParaRPr lang="en-US" sz="1200" dirty="0"/>
              </a:p>
            </p:txBody>
          </p:sp>
          <p:sp>
            <p:nvSpPr>
              <p:cNvPr id="65" name="Cube 64"/>
              <p:cNvSpPr/>
              <p:nvPr/>
            </p:nvSpPr>
            <p:spPr>
              <a:xfrm>
                <a:off x="4396714" y="5543434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/>
              <p:cNvSpPr/>
              <p:nvPr/>
            </p:nvSpPr>
            <p:spPr>
              <a:xfrm>
                <a:off x="4396714" y="5376453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/>
              <p:cNvSpPr/>
              <p:nvPr/>
            </p:nvSpPr>
            <p:spPr>
              <a:xfrm>
                <a:off x="4396714" y="5211362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4396714" y="5054242"/>
                <a:ext cx="1092200" cy="226154"/>
              </a:xfrm>
              <a:prstGeom prst="cube">
                <a:avLst>
                  <a:gd name="adj" fmla="val 3173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Curved Connector 65"/>
              <p:cNvCxnSpPr/>
              <p:nvPr/>
            </p:nvCxnSpPr>
            <p:spPr>
              <a:xfrm>
                <a:off x="3691086" y="4791196"/>
                <a:ext cx="631968" cy="263046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urved Connector 68"/>
              <p:cNvCxnSpPr/>
              <p:nvPr/>
            </p:nvCxnSpPr>
            <p:spPr>
              <a:xfrm flipV="1">
                <a:off x="3649463" y="5769588"/>
                <a:ext cx="673591" cy="220000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/>
              <p:cNvCxnSpPr/>
              <p:nvPr/>
            </p:nvCxnSpPr>
            <p:spPr>
              <a:xfrm flipV="1">
                <a:off x="3940713" y="1649927"/>
                <a:ext cx="989311" cy="309620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urved Connector 130"/>
              <p:cNvCxnSpPr/>
              <p:nvPr/>
            </p:nvCxnSpPr>
            <p:spPr>
              <a:xfrm>
                <a:off x="3938465" y="2175301"/>
                <a:ext cx="1001416" cy="317437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Cube 138"/>
              <p:cNvSpPr/>
              <p:nvPr/>
            </p:nvSpPr>
            <p:spPr>
              <a:xfrm>
                <a:off x="5276034" y="1525968"/>
                <a:ext cx="903919" cy="923076"/>
              </a:xfrm>
              <a:prstGeom prst="cube">
                <a:avLst>
                  <a:gd name="adj" fmla="val 55592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 rot="19049946">
                <a:off x="5201245" y="1469571"/>
                <a:ext cx="4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/>
                  <a:t>512</a:t>
                </a:r>
                <a:endParaRPr lang="en-US" sz="12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5319768" y="2523991"/>
                <a:ext cx="4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smtClean="0"/>
                  <a:t>7</a:t>
                </a:r>
                <a:endParaRPr lang="en-US" sz="1200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003028" y="2105011"/>
                <a:ext cx="4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/>
                  <a:t>7</a:t>
                </a:r>
                <a:endParaRPr lang="en-US" sz="1200" dirty="0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6086879" y="1072689"/>
            <a:ext cx="1513521" cy="1704847"/>
            <a:chOff x="6086879" y="1072689"/>
            <a:chExt cx="1513521" cy="1704847"/>
          </a:xfrm>
        </p:grpSpPr>
        <p:sp>
          <p:nvSpPr>
            <p:cNvPr id="146" name="Cube 145"/>
            <p:cNvSpPr>
              <a:spLocks noChangeAspect="1"/>
            </p:cNvSpPr>
            <p:nvPr/>
          </p:nvSpPr>
          <p:spPr>
            <a:xfrm>
              <a:off x="6299255" y="2409087"/>
              <a:ext cx="1301145" cy="368449"/>
            </a:xfrm>
            <a:prstGeom prst="cube">
              <a:avLst>
                <a:gd name="adj" fmla="val 56021"/>
              </a:avLst>
            </a:prstGeom>
            <a:noFill/>
            <a:scene3d>
              <a:camera prst="perspectiveContrastingRightFacing" fov="0">
                <a:rot lat="19202052" lon="18267620" rev="16113871"/>
              </a:camera>
              <a:lightRig rig="threePt" dir="t"/>
            </a:scene3d>
            <a:sp3d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urved Connector 147"/>
            <p:cNvCxnSpPr/>
            <p:nvPr/>
          </p:nvCxnSpPr>
          <p:spPr>
            <a:xfrm>
              <a:off x="6086879" y="2129603"/>
              <a:ext cx="722366" cy="38231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112" y="1072689"/>
              <a:ext cx="1256610" cy="968842"/>
            </a:xfrm>
            <a:prstGeom prst="rect">
              <a:avLst/>
            </a:prstGeom>
          </p:spPr>
        </p:pic>
      </p:grpSp>
      <p:sp>
        <p:nvSpPr>
          <p:cNvPr id="167" name="TextBox 166"/>
          <p:cNvSpPr txBox="1"/>
          <p:nvPr/>
        </p:nvSpPr>
        <p:spPr>
          <a:xfrm>
            <a:off x="117354" y="363794"/>
            <a:ext cx="139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Encoder</a:t>
            </a:r>
            <a:endParaRPr lang="en-US" sz="2800" b="1" dirty="0"/>
          </a:p>
        </p:txBody>
      </p:sp>
      <p:grpSp>
        <p:nvGrpSpPr>
          <p:cNvPr id="181" name="Group 180"/>
          <p:cNvGrpSpPr/>
          <p:nvPr/>
        </p:nvGrpSpPr>
        <p:grpSpPr>
          <a:xfrm>
            <a:off x="5476740" y="2449044"/>
            <a:ext cx="1119934" cy="661745"/>
            <a:chOff x="5476740" y="2449044"/>
            <a:chExt cx="1119934" cy="661745"/>
          </a:xfrm>
        </p:grpSpPr>
        <p:cxnSp>
          <p:nvCxnSpPr>
            <p:cNvPr id="158" name="Curved Connector 157"/>
            <p:cNvCxnSpPr>
              <a:endCxn id="139" idx="3"/>
            </p:cNvCxnSpPr>
            <p:nvPr/>
          </p:nvCxnSpPr>
          <p:spPr>
            <a:xfrm rot="10800000">
              <a:off x="5476740" y="2449044"/>
              <a:ext cx="737502" cy="599726"/>
            </a:xfrm>
            <a:prstGeom prst="curvedConnector2">
              <a:avLst/>
            </a:prstGeom>
            <a:ln w="127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 rot="1924477">
              <a:off x="5540148" y="2772235"/>
              <a:ext cx="1056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query</a:t>
              </a:r>
              <a:endParaRPr lang="en-US" sz="1600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6214242" y="2376398"/>
            <a:ext cx="2479292" cy="1852961"/>
            <a:chOff x="6214242" y="2376398"/>
            <a:chExt cx="2479292" cy="1852961"/>
          </a:xfrm>
        </p:grpSpPr>
        <p:sp>
          <p:nvSpPr>
            <p:cNvPr id="162" name="Cube 161"/>
            <p:cNvSpPr>
              <a:spLocks noChangeAspect="1"/>
            </p:cNvSpPr>
            <p:nvPr/>
          </p:nvSpPr>
          <p:spPr>
            <a:xfrm>
              <a:off x="7392389" y="3231045"/>
              <a:ext cx="1301145" cy="368449"/>
            </a:xfrm>
            <a:prstGeom prst="cube">
              <a:avLst>
                <a:gd name="adj" fmla="val 56021"/>
              </a:avLst>
            </a:prstGeom>
            <a:noFill/>
            <a:scene3d>
              <a:camera prst="perspectiveContrastingRightFacing" fov="0">
                <a:rot lat="19202052" lon="18267620" rev="16113871"/>
              </a:camera>
              <a:lightRig rig="threePt" dir="t"/>
            </a:scene3d>
            <a:sp3d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8160974" y="3413105"/>
                  <a:ext cx="16684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974" y="3413105"/>
                  <a:ext cx="166841" cy="184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815" r="-370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Curved Connector 182"/>
            <p:cNvCxnSpPr/>
            <p:nvPr/>
          </p:nvCxnSpPr>
          <p:spPr>
            <a:xfrm>
              <a:off x="7392389" y="2376398"/>
              <a:ext cx="852005" cy="608533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urved Connector 185"/>
            <p:cNvCxnSpPr/>
            <p:nvPr/>
          </p:nvCxnSpPr>
          <p:spPr>
            <a:xfrm flipV="1">
              <a:off x="6214242" y="3654308"/>
              <a:ext cx="1386158" cy="575051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5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354" y="363794"/>
            <a:ext cx="413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Discriminator &amp; Generator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4039" y="1562670"/>
            <a:ext cx="7600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ulti-class </a:t>
            </a:r>
            <a:r>
              <a:rPr lang="en-US" sz="2400" dirty="0"/>
              <a:t>N-pair </a:t>
            </a:r>
            <a:r>
              <a:rPr lang="en-US" sz="2400" dirty="0" smtClean="0"/>
              <a:t>loss.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7" y="1973847"/>
            <a:ext cx="7556500" cy="118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039" y="4344519"/>
            <a:ext cx="8279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Discriminant Perceptual Loss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94039" y="1062406"/>
            <a:ext cx="1908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Discriminator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694039" y="3832037"/>
            <a:ext cx="1487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Generator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7" y="4911124"/>
            <a:ext cx="6493658" cy="6835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4039" y="3137064"/>
            <a:ext cx="445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Self attentive answer encoding. </a:t>
            </a:r>
          </a:p>
        </p:txBody>
      </p:sp>
      <p:sp>
        <p:nvSpPr>
          <p:cNvPr id="3" name="Rectangle 2"/>
          <p:cNvSpPr/>
          <p:nvPr/>
        </p:nvSpPr>
        <p:spPr>
          <a:xfrm>
            <a:off x="694039" y="5656914"/>
            <a:ext cx="7822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Straight Through </a:t>
            </a:r>
            <a:r>
              <a:rPr lang="en-US" sz="2400" dirty="0"/>
              <a:t>Gumbel </a:t>
            </a:r>
            <a:r>
              <a:rPr lang="en-US" sz="2400" dirty="0" err="1"/>
              <a:t>softmax</a:t>
            </a:r>
            <a:r>
              <a:rPr lang="en-US" sz="2400" dirty="0"/>
              <a:t> to enable backpropagation [Jiang </a:t>
            </a:r>
            <a:r>
              <a:rPr lang="en-US" sz="2400" i="1" dirty="0"/>
              <a:t>et al. </a:t>
            </a:r>
            <a:r>
              <a:rPr lang="en-US" sz="2400" dirty="0"/>
              <a:t>2017].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354" y="363794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Experiments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0" b="880"/>
          <a:stretch/>
        </p:blipFill>
        <p:spPr>
          <a:xfrm>
            <a:off x="1301626" y="1516716"/>
            <a:ext cx="6189627" cy="2611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2662" y="1160730"/>
            <a:ext cx="5347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 charset="0"/>
              </a:rPr>
              <a:t>Results (discriminative) on </a:t>
            </a:r>
            <a:r>
              <a:rPr lang="en-US" dirty="0" err="1">
                <a:latin typeface="NimbusRomNo9L" charset="0"/>
              </a:rPr>
              <a:t>VisDial</a:t>
            </a:r>
            <a:r>
              <a:rPr lang="en-US" dirty="0">
                <a:latin typeface="NimbusRomNo9L" charset="0"/>
              </a:rPr>
              <a:t> dataset [Das 2017].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4039" y="4406511"/>
            <a:ext cx="821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Our HCIAE encoder performs better than MN-D</a:t>
            </a:r>
            <a:r>
              <a:rPr lang="en-US" sz="2400" dirty="0">
                <a:latin typeface="NimbusRomNo9L" charset="0"/>
              </a:rPr>
              <a:t> [Das 2017</a:t>
            </a:r>
            <a:r>
              <a:rPr lang="en-US" sz="2400" dirty="0" smtClean="0">
                <a:latin typeface="NimbusRomNo9L" charset="0"/>
              </a:rPr>
              <a:t>]</a:t>
            </a:r>
            <a:r>
              <a:rPr lang="en-US" sz="24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039" y="5045074"/>
            <a:ext cx="65263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N-Pair Loss performs better than MLE loss.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39" y="5683637"/>
            <a:ext cx="3538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Answer attention helps!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282972" y="2822567"/>
            <a:ext cx="970028" cy="374480"/>
            <a:chOff x="7037646" y="2831428"/>
            <a:chExt cx="970028" cy="374480"/>
          </a:xfrm>
        </p:grpSpPr>
        <p:cxnSp>
          <p:nvCxnSpPr>
            <p:cNvPr id="8" name="Elbow Connector 7"/>
            <p:cNvCxnSpPr/>
            <p:nvPr/>
          </p:nvCxnSpPr>
          <p:spPr>
            <a:xfrm flipV="1">
              <a:off x="7037646" y="2831428"/>
              <a:ext cx="12700" cy="374480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45927" y="283142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+ 0.31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80492" y="3141849"/>
            <a:ext cx="972508" cy="377054"/>
            <a:chOff x="7035166" y="3150710"/>
            <a:chExt cx="972508" cy="377054"/>
          </a:xfrm>
        </p:grpSpPr>
        <p:cxnSp>
          <p:nvCxnSpPr>
            <p:cNvPr id="11" name="Elbow Connector 10"/>
            <p:cNvCxnSpPr/>
            <p:nvPr/>
          </p:nvCxnSpPr>
          <p:spPr>
            <a:xfrm flipV="1">
              <a:off x="7035166" y="3153284"/>
              <a:ext cx="12700" cy="374480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45927" y="31507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+ 0.17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293192" y="3446607"/>
            <a:ext cx="972508" cy="377054"/>
            <a:chOff x="7035166" y="3150710"/>
            <a:chExt cx="972508" cy="377054"/>
          </a:xfrm>
        </p:grpSpPr>
        <p:cxnSp>
          <p:nvCxnSpPr>
            <p:cNvPr id="15" name="Elbow Connector 14"/>
            <p:cNvCxnSpPr/>
            <p:nvPr/>
          </p:nvCxnSpPr>
          <p:spPr>
            <a:xfrm flipV="1">
              <a:off x="7035166" y="3153284"/>
              <a:ext cx="12700" cy="374480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45927" y="31507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+ 0.11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79551" y="2098427"/>
            <a:ext cx="410573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90124" y="2365328"/>
            <a:ext cx="410573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50158" y="2660762"/>
            <a:ext cx="410573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42167" y="2010342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 charset="0"/>
              </a:rPr>
              <a:t>[Das 2017</a:t>
            </a:r>
            <a:r>
              <a:rPr lang="en-US" dirty="0" smtClean="0">
                <a:latin typeface="NimbusRomNo9L" charset="0"/>
              </a:rPr>
              <a:t>]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455445" y="2283457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 charset="0"/>
              </a:rPr>
              <a:t>[Das 2017</a:t>
            </a:r>
            <a:r>
              <a:rPr lang="en-US" dirty="0" smtClean="0">
                <a:latin typeface="NimbusRomNo9L" charset="0"/>
              </a:rPr>
              <a:t>]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98965" y="2586609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 charset="0"/>
              </a:rPr>
              <a:t>[Das 2017</a:t>
            </a:r>
            <a:r>
              <a:rPr lang="en-US" dirty="0" smtClean="0">
                <a:latin typeface="NimbusRomNo9L" charset="0"/>
              </a:rPr>
              <a:t>]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354" y="363794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Experiments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294223" y="1164105"/>
            <a:ext cx="389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 charset="0"/>
              </a:rPr>
              <a:t>Results </a:t>
            </a:r>
            <a:r>
              <a:rPr lang="en-US" dirty="0" smtClean="0">
                <a:latin typeface="NimbusRomNo9L" charset="0"/>
              </a:rPr>
              <a:t>(generative) </a:t>
            </a:r>
            <a:r>
              <a:rPr lang="en-US" dirty="0">
                <a:latin typeface="NimbusRomNo9L" charset="0"/>
              </a:rPr>
              <a:t>on </a:t>
            </a:r>
            <a:r>
              <a:rPr lang="en-US" dirty="0" err="1">
                <a:latin typeface="NimbusRomNo9L" charset="0"/>
              </a:rPr>
              <a:t>VisDial</a:t>
            </a:r>
            <a:r>
              <a:rPr lang="en-US" dirty="0">
                <a:latin typeface="NimbusRomNo9L" charset="0"/>
              </a:rPr>
              <a:t> dataset.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/>
          <a:stretch/>
        </p:blipFill>
        <p:spPr>
          <a:xfrm>
            <a:off x="1486969" y="1533437"/>
            <a:ext cx="5816600" cy="2426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039" y="4406511"/>
            <a:ext cx="760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Our discriminative trained </a:t>
            </a:r>
            <a:r>
              <a:rPr lang="en-US" sz="2400" b="1" dirty="0" smtClean="0"/>
              <a:t>G</a:t>
            </a:r>
            <a:r>
              <a:rPr lang="en-US" sz="2400" dirty="0" smtClean="0"/>
              <a:t> outperform MLE training with large margin!</a:t>
            </a:r>
            <a:endParaRPr lang="en-US" sz="2400" b="1" dirty="0" smtClean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7303569" y="2886583"/>
            <a:ext cx="12700" cy="662527"/>
          </a:xfrm>
          <a:prstGeom prst="bentConnector3">
            <a:avLst>
              <a:gd name="adj1" fmla="val 1800000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45327" y="3037668"/>
            <a:ext cx="8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+ 2.83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25479" y="2123937"/>
            <a:ext cx="293825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54634" y="2399497"/>
            <a:ext cx="293825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45311" y="2703606"/>
            <a:ext cx="293825" cy="266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63032" y="2123937"/>
            <a:ext cx="740537" cy="84657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387352" y="4180342"/>
            <a:ext cx="7754343" cy="2644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836" y="4180343"/>
            <a:ext cx="1250839" cy="2644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79525" y="1533468"/>
            <a:ext cx="31377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Q1: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is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it a home or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restaurant?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Q2: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/>
              <a:t>is it a </a:t>
            </a:r>
            <a:r>
              <a:rPr lang="en-US" sz="1400" dirty="0" smtClean="0"/>
              <a:t>kitchen?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Q3:</a:t>
            </a:r>
            <a:r>
              <a:rPr lang="zh-CN" altLang="en-US" sz="1400" dirty="0" smtClean="0"/>
              <a:t> </a:t>
            </a:r>
            <a:r>
              <a:rPr lang="en-US" sz="1400" dirty="0"/>
              <a:t>is it a dining </a:t>
            </a:r>
            <a:r>
              <a:rPr lang="en-US" sz="1400" dirty="0" smtClean="0"/>
              <a:t>table?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Q4:</a:t>
            </a:r>
            <a:r>
              <a:rPr lang="zh-CN" altLang="en-US" sz="1400" dirty="0" smtClean="0"/>
              <a:t> </a:t>
            </a:r>
            <a:r>
              <a:rPr lang="en-US" sz="1400" dirty="0"/>
              <a:t>do you see </a:t>
            </a:r>
            <a:r>
              <a:rPr lang="en-US" sz="1400" dirty="0" smtClean="0"/>
              <a:t>chairs?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Q5:</a:t>
            </a:r>
            <a:r>
              <a:rPr lang="zh-CN" altLang="en-US" sz="1400" dirty="0" smtClean="0"/>
              <a:t> </a:t>
            </a:r>
            <a:r>
              <a:rPr lang="en-US" sz="1400" dirty="0"/>
              <a:t>any people in the </a:t>
            </a:r>
            <a:r>
              <a:rPr lang="en-US" sz="1400" dirty="0" smtClean="0"/>
              <a:t>image?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Q6:</a:t>
            </a:r>
            <a:r>
              <a:rPr lang="zh-CN" altLang="en-US" sz="1400" dirty="0" smtClean="0"/>
              <a:t> </a:t>
            </a:r>
            <a:r>
              <a:rPr lang="en-US" sz="1400" dirty="0"/>
              <a:t>is it </a:t>
            </a:r>
            <a:r>
              <a:rPr lang="en-US" sz="1400" dirty="0" smtClean="0"/>
              <a:t>daytime?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Q7:</a:t>
            </a:r>
            <a:r>
              <a:rPr lang="zh-CN" altLang="en-US" sz="1400" dirty="0" smtClean="0"/>
              <a:t> </a:t>
            </a:r>
            <a:r>
              <a:rPr lang="en-US" sz="1400" dirty="0"/>
              <a:t>is it a color </a:t>
            </a:r>
            <a:r>
              <a:rPr lang="en-US" sz="1400" dirty="0" smtClean="0"/>
              <a:t>photo?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Q8:</a:t>
            </a:r>
            <a:r>
              <a:rPr lang="zh-CN" altLang="en-US" sz="1400" dirty="0" smtClean="0"/>
              <a:t> </a:t>
            </a:r>
            <a:r>
              <a:rPr lang="en-US" sz="1400" dirty="0"/>
              <a:t>is the broccoli cut into </a:t>
            </a:r>
            <a:r>
              <a:rPr lang="en-US" sz="1400" dirty="0" smtClean="0"/>
              <a:t>pieces?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Q9:</a:t>
            </a:r>
            <a:r>
              <a:rPr lang="zh-CN" altLang="en-US" sz="1400" dirty="0" smtClean="0"/>
              <a:t> </a:t>
            </a:r>
            <a:r>
              <a:rPr lang="en-US" sz="1400" dirty="0"/>
              <a:t>is it fully </a:t>
            </a:r>
            <a:r>
              <a:rPr lang="en-US" sz="1400" dirty="0" smtClean="0"/>
              <a:t>green?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altLang="zh-CN" sz="1400" dirty="0" smtClean="0"/>
              <a:t>Q10:</a:t>
            </a:r>
            <a:r>
              <a:rPr lang="zh-CN" altLang="en-US" sz="1400" dirty="0"/>
              <a:t> </a:t>
            </a:r>
            <a:r>
              <a:rPr lang="en-US" sz="1400" dirty="0" smtClean="0"/>
              <a:t>is </a:t>
            </a:r>
            <a:r>
              <a:rPr lang="en-US" sz="1400" dirty="0"/>
              <a:t>the table </a:t>
            </a:r>
            <a:r>
              <a:rPr lang="en-US" sz="1400" dirty="0" smtClean="0"/>
              <a:t>wooden?</a:t>
            </a:r>
            <a:r>
              <a:rPr lang="en-US" sz="1400" dirty="0"/>
              <a:t> 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2626" y="1533468"/>
            <a:ext cx="28190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A1:</a:t>
            </a:r>
            <a:r>
              <a:rPr lang="en-US" sz="1400" dirty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/>
              <a:t>think restaurant </a:t>
            </a:r>
            <a:br>
              <a:rPr lang="en-US" sz="1400" dirty="0"/>
            </a:br>
            <a:r>
              <a:rPr lang="en-US" altLang="zh-CN" sz="1400" dirty="0" smtClean="0"/>
              <a:t>A2: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can‘t </a:t>
            </a:r>
            <a:r>
              <a:rPr lang="en-US" sz="1400" dirty="0"/>
              <a:t>really tell </a:t>
            </a:r>
            <a:br>
              <a:rPr lang="en-US" sz="1400" dirty="0"/>
            </a:br>
            <a:r>
              <a:rPr lang="en-US" altLang="zh-CN" sz="1400" dirty="0" smtClean="0"/>
              <a:t>A3: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 smtClean="0"/>
              <a:t>A4: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 smtClean="0"/>
              <a:t>A5: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 smtClean="0"/>
              <a:t>A6: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can‘t </a:t>
            </a:r>
            <a:r>
              <a:rPr lang="en-US" sz="1400" dirty="0"/>
              <a:t>really tell </a:t>
            </a:r>
            <a:br>
              <a:rPr lang="en-US" sz="1400" dirty="0"/>
            </a:br>
            <a:r>
              <a:rPr lang="en-US" altLang="zh-CN" sz="1400" dirty="0" smtClean="0"/>
              <a:t>A7:</a:t>
            </a:r>
            <a:r>
              <a:rPr lang="zh-CN" altLang="en-US" sz="1400" dirty="0" smtClean="0"/>
              <a:t> </a:t>
            </a:r>
            <a:r>
              <a:rPr lang="en-US" sz="1400" dirty="0"/>
              <a:t>yes it is </a:t>
            </a:r>
            <a:br>
              <a:rPr lang="en-US" sz="1400" dirty="0"/>
            </a:br>
            <a:r>
              <a:rPr lang="en-US" altLang="zh-CN" sz="1400" dirty="0" smtClean="0"/>
              <a:t>A8:</a:t>
            </a:r>
            <a:r>
              <a:rPr lang="zh-CN" altLang="en-US" sz="1400" dirty="0" smtClean="0"/>
              <a:t> </a:t>
            </a:r>
            <a:r>
              <a:rPr lang="en-US" sz="1400" dirty="0"/>
              <a:t>no , full size </a:t>
            </a:r>
            <a:br>
              <a:rPr lang="en-US" sz="1400" dirty="0"/>
            </a:br>
            <a:r>
              <a:rPr lang="en-US" altLang="zh-CN" sz="1400" dirty="0" smtClean="0"/>
              <a:t>A9: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 smtClean="0"/>
              <a:t>A10: </a:t>
            </a:r>
            <a:r>
              <a:rPr lang="en-US" sz="1400" dirty="0" smtClean="0"/>
              <a:t>can't </a:t>
            </a:r>
            <a:r>
              <a:rPr lang="en-US" sz="1400" dirty="0"/>
              <a:t>tell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9525" y="1164136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14444" y="1164136"/>
            <a:ext cx="11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GT answer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0836" y="3620117"/>
            <a:ext cx="316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plate full of broccoli and a</a:t>
            </a:r>
            <a:r>
              <a:rPr lang="en-US" sz="1400" smtClean="0"/>
              <a:t>sian</a:t>
            </a:r>
            <a:r>
              <a:rPr lang="en-US" sz="1400" dirty="0" smtClean="0"/>
              <a:t> </a:t>
            </a:r>
            <a:r>
              <a:rPr lang="en-US" sz="1400" dirty="0"/>
              <a:t>noodles.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8" y="418034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Baseline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56858" y="4549678"/>
            <a:ext cx="19264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1: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 </a:t>
            </a: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2: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3:</a:t>
            </a:r>
            <a:r>
              <a:rPr lang="zh-CN" altLang="en-US" sz="1400" dirty="0" smtClean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4: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5:</a:t>
            </a:r>
            <a:r>
              <a:rPr lang="zh-CN" altLang="en-US" sz="1400" dirty="0" smtClean="0"/>
              <a:t> </a:t>
            </a:r>
            <a:r>
              <a:rPr lang="en-US" sz="1400" dirty="0"/>
              <a:t>no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6: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7: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8:</a:t>
            </a:r>
            <a:r>
              <a:rPr lang="zh-CN" altLang="en-US" sz="1400" dirty="0" smtClean="0"/>
              <a:t> </a:t>
            </a:r>
            <a:r>
              <a:rPr lang="en-US" sz="1400" dirty="0"/>
              <a:t>yes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9:</a:t>
            </a:r>
            <a:r>
              <a:rPr lang="zh-CN" altLang="en-US" sz="1400" dirty="0" smtClean="0"/>
              <a:t> </a:t>
            </a:r>
            <a:r>
              <a:rPr lang="en-US" sz="1400" dirty="0"/>
              <a:t>yes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10:</a:t>
            </a:r>
            <a:r>
              <a:rPr lang="zh-CN" altLang="en-US" sz="1400" dirty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  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675" y="4180344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Ours (sample 1)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1361675" y="4549676"/>
            <a:ext cx="29250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1: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/>
              <a:t>hard to say </a:t>
            </a:r>
            <a:br>
              <a:rPr lang="en-US" sz="1400" dirty="0"/>
            </a:b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2: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/>
              <a:t>it 's a close up so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smtClean="0"/>
              <a:t>can’t tell</a:t>
            </a: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3: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maybe</a:t>
            </a:r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4: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5:</a:t>
            </a:r>
            <a:r>
              <a:rPr lang="zh-CN" altLang="en-US" sz="1400" dirty="0" smtClean="0"/>
              <a:t> </a:t>
            </a:r>
            <a:r>
              <a:rPr lang="en-US" sz="1400" dirty="0"/>
              <a:t>no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6: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can't </a:t>
            </a:r>
            <a:r>
              <a:rPr lang="en-US" sz="1400" dirty="0"/>
              <a:t>tell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smtClean="0"/>
              <a:t>don't </a:t>
            </a:r>
            <a:r>
              <a:rPr lang="en-US" sz="1400" dirty="0"/>
              <a:t>see anything </a:t>
            </a:r>
            <a:endParaRPr lang="en-US" altLang="zh-CN" sz="1400" dirty="0" smtClean="0"/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7: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8:</a:t>
            </a:r>
            <a:r>
              <a:rPr lang="zh-CN" altLang="en-US" sz="1400" dirty="0" smtClean="0"/>
              <a:t> </a:t>
            </a:r>
            <a:r>
              <a:rPr lang="en-US" sz="1400" dirty="0"/>
              <a:t>yes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9:</a:t>
            </a:r>
            <a:r>
              <a:rPr lang="zh-CN" altLang="en-US" sz="1400" dirty="0" smtClean="0"/>
              <a:t> </a:t>
            </a:r>
            <a:r>
              <a:rPr lang="en-US" sz="1400" dirty="0"/>
              <a:t>yes  </a:t>
            </a:r>
            <a:br>
              <a:rPr lang="en-US" sz="1400" dirty="0"/>
            </a:br>
            <a:r>
              <a:rPr lang="en-US" sz="1400" dirty="0" smtClean="0"/>
              <a:t>A</a:t>
            </a:r>
            <a:r>
              <a:rPr lang="en-US" altLang="zh-CN" sz="1400" dirty="0" smtClean="0"/>
              <a:t>10: </a:t>
            </a:r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/>
              <a:t>think it 's laminate table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3275" y="4180344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Ours (sample 2)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3885674" y="4549676"/>
            <a:ext cx="29250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1: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/>
              <a:t>it looks like a restaurant </a:t>
            </a:r>
            <a:br>
              <a:rPr lang="en-US" sz="1400" dirty="0"/>
            </a:b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2: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can't </a:t>
            </a:r>
            <a:r>
              <a:rPr lang="en-US" sz="1400" dirty="0"/>
              <a:t>tell 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3: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it </a:t>
            </a:r>
            <a:r>
              <a:rPr lang="en-US" sz="1400" dirty="0"/>
              <a:t>could be </a:t>
            </a:r>
            <a:endParaRPr lang="en-US" sz="1400" dirty="0" smtClean="0"/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4: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5:</a:t>
            </a:r>
            <a:r>
              <a:rPr lang="zh-CN" altLang="en-US" sz="1400" dirty="0" smtClean="0"/>
              <a:t> </a:t>
            </a:r>
            <a:r>
              <a:rPr lang="en-US" sz="1400" dirty="0"/>
              <a:t>no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6:</a:t>
            </a:r>
            <a:r>
              <a:rPr lang="zh-CN" alt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can't </a:t>
            </a:r>
            <a:r>
              <a:rPr lang="en-US" sz="1400" dirty="0"/>
              <a:t>tell  </a:t>
            </a:r>
            <a:endParaRPr lang="en-US" altLang="zh-CN" sz="1400" dirty="0" smtClean="0"/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7: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8:</a:t>
            </a:r>
            <a:r>
              <a:rPr lang="zh-CN" altLang="en-US" sz="1400" dirty="0" smtClean="0"/>
              <a:t> </a:t>
            </a:r>
            <a:r>
              <a:rPr lang="en-US" sz="1400" dirty="0"/>
              <a:t>no it 's whole 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9:</a:t>
            </a:r>
            <a:r>
              <a:rPr lang="zh-CN" altLang="en-US" sz="1400" dirty="0" smtClean="0"/>
              <a:t> </a:t>
            </a:r>
            <a:r>
              <a:rPr lang="en-US" sz="1400" dirty="0"/>
              <a:t>yes  </a:t>
            </a:r>
            <a:br>
              <a:rPr lang="en-US" sz="1400" dirty="0"/>
            </a:br>
            <a:r>
              <a:rPr lang="en-US" sz="1400" dirty="0" smtClean="0"/>
              <a:t>A</a:t>
            </a:r>
            <a:r>
              <a:rPr lang="en-US" altLang="zh-CN" sz="1400" dirty="0" smtClean="0"/>
              <a:t>10: can not see 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026999" y="4147687"/>
            <a:ext cx="16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Ours (sample 3)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6004197" y="4517019"/>
            <a:ext cx="34544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1: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can't </a:t>
            </a:r>
            <a:r>
              <a:rPr lang="en-US" sz="1400" dirty="0"/>
              <a:t>tell because it is too </a:t>
            </a:r>
            <a:r>
              <a:rPr lang="en-US" sz="1400" dirty="0" smtClean="0"/>
              <a:t>close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" charset="0"/>
              </a:rPr>
              <a:t>2:</a:t>
            </a:r>
            <a:r>
              <a:rPr lang="zh-CN" altLang="en-US" sz="1400" dirty="0" smtClean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sz="1400" dirty="0"/>
              <a:t>it might be 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3:</a:t>
            </a:r>
            <a:r>
              <a:rPr lang="zh-CN" altLang="en-US" sz="1400" dirty="0" smtClean="0"/>
              <a:t> </a:t>
            </a:r>
            <a:r>
              <a:rPr lang="en-US" sz="1400" dirty="0"/>
              <a:t>not sure </a:t>
            </a:r>
            <a:endParaRPr lang="en-US" sz="1400" dirty="0" smtClean="0"/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4: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no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5:</a:t>
            </a:r>
            <a:r>
              <a:rPr lang="zh-CN" altLang="en-US" sz="1400" dirty="0" smtClean="0"/>
              <a:t> </a:t>
            </a:r>
            <a:r>
              <a:rPr lang="en-US" sz="1400" dirty="0"/>
              <a:t>no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6:</a:t>
            </a:r>
            <a:r>
              <a:rPr lang="zh-CN" altLang="en-US" sz="1400" dirty="0" smtClean="0"/>
              <a:t> </a:t>
            </a:r>
            <a:r>
              <a:rPr lang="en-US" sz="1400" dirty="0"/>
              <a:t>no  </a:t>
            </a:r>
            <a:endParaRPr lang="en-US" altLang="zh-CN" sz="1400" dirty="0" smtClean="0"/>
          </a:p>
          <a:p>
            <a:r>
              <a:rPr lang="en-US" sz="1400" dirty="0" smtClean="0"/>
              <a:t>A</a:t>
            </a:r>
            <a:r>
              <a:rPr lang="en-US" altLang="zh-CN" sz="1400" dirty="0" smtClean="0"/>
              <a:t>7: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yes</a:t>
            </a:r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8:</a:t>
            </a:r>
            <a:r>
              <a:rPr lang="zh-CN" altLang="en-US" sz="1400" dirty="0" smtClean="0"/>
              <a:t> </a:t>
            </a:r>
            <a:r>
              <a:rPr lang="en-US" sz="1400" dirty="0"/>
              <a:t>yes there are chopped into the </a:t>
            </a:r>
            <a:r>
              <a:rPr lang="en-US" sz="1400" dirty="0" smtClean="0"/>
              <a:t>dishes</a:t>
            </a:r>
            <a:r>
              <a:rPr lang="en-US" sz="1400" dirty="0"/>
              <a:t>  </a:t>
            </a:r>
            <a:br>
              <a:rPr lang="en-US" sz="1400" dirty="0"/>
            </a:br>
            <a:r>
              <a:rPr lang="en-US" sz="1400" dirty="0"/>
              <a:t>A</a:t>
            </a:r>
            <a:r>
              <a:rPr lang="en-US" altLang="zh-CN" sz="1400" dirty="0" smtClean="0"/>
              <a:t>9:</a:t>
            </a:r>
            <a:r>
              <a:rPr lang="zh-CN" altLang="en-US" sz="1400" dirty="0" smtClean="0"/>
              <a:t> </a:t>
            </a:r>
            <a:r>
              <a:rPr lang="en-US" sz="1400" dirty="0"/>
              <a:t>yes  </a:t>
            </a:r>
            <a:br>
              <a:rPr lang="en-US" sz="1400" dirty="0"/>
            </a:br>
            <a:r>
              <a:rPr lang="en-US" sz="1400" dirty="0" smtClean="0"/>
              <a:t>A</a:t>
            </a:r>
            <a:r>
              <a:rPr lang="en-US" altLang="zh-CN" sz="1400" dirty="0" smtClean="0"/>
              <a:t>10: </a:t>
            </a:r>
            <a:r>
              <a:rPr lang="en-US" sz="1400" dirty="0"/>
              <a:t>looks </a:t>
            </a:r>
            <a:r>
              <a:rPr lang="en-US" sz="1400" dirty="0" smtClean="0"/>
              <a:t>like </a:t>
            </a:r>
            <a:r>
              <a:rPr lang="en-US" sz="1400" dirty="0"/>
              <a:t>it 's hard to see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354" y="363794"/>
            <a:ext cx="298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Qualitative Results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1" y="1318262"/>
            <a:ext cx="2937367" cy="22030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41621" y="6356351"/>
            <a:ext cx="2057400" cy="365125"/>
          </a:xfrm>
        </p:spPr>
        <p:txBody>
          <a:bodyPr/>
          <a:lstStyle/>
          <a:p>
            <a:fld id="{74F00539-BCE8-B147-BA6D-5A43ACDD04AA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6930" y="4517019"/>
            <a:ext cx="1157264" cy="75694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17837" y="4517018"/>
            <a:ext cx="2364918" cy="75694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5674" y="4517017"/>
            <a:ext cx="2141325" cy="75694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74099" y="4505996"/>
            <a:ext cx="2672737" cy="75694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48120" y="4679551"/>
            <a:ext cx="4318393" cy="7848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3938" y="4441984"/>
            <a:ext cx="4318393" cy="250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43938" y="2000821"/>
            <a:ext cx="4318393" cy="7848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3938" y="1750742"/>
            <a:ext cx="4318393" cy="250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43939" y="12159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Question:</a:t>
            </a:r>
            <a:r>
              <a:rPr lang="en-US" sz="1600" dirty="0" smtClean="0">
                <a:solidFill>
                  <a:srgbClr val="000000"/>
                </a:solidFill>
              </a:rPr>
              <a:t> can </a:t>
            </a:r>
            <a:r>
              <a:rPr lang="en-US" sz="1600" dirty="0">
                <a:solidFill>
                  <a:srgbClr val="000000"/>
                </a:solidFill>
              </a:rPr>
              <a:t>you see his face </a:t>
            </a:r>
            <a:r>
              <a:rPr lang="en-US" sz="160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1600" b="1" dirty="0" smtClean="0">
                <a:solidFill>
                  <a:srgbClr val="000000"/>
                </a:solidFill>
              </a:rPr>
              <a:t>GT answer: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/>
              <a:t>I</a:t>
            </a:r>
            <a:r>
              <a:rPr lang="en-US" sz="1600" dirty="0" smtClean="0"/>
              <a:t> </a:t>
            </a:r>
            <a:r>
              <a:rPr lang="en-US" sz="1600" dirty="0"/>
              <a:t>am not </a:t>
            </a:r>
            <a:r>
              <a:rPr lang="en-US" sz="1600" dirty="0" smtClean="0"/>
              <a:t>sure</a:t>
            </a:r>
          </a:p>
          <a:p>
            <a:r>
              <a:rPr lang="en-US" sz="1600" b="1" dirty="0" smtClean="0"/>
              <a:t>Baseline:</a:t>
            </a:r>
            <a:r>
              <a:rPr lang="en-US" sz="1600" dirty="0" smtClean="0"/>
              <a:t> yes</a:t>
            </a:r>
          </a:p>
          <a:p>
            <a:r>
              <a:rPr lang="en-US" sz="1600" b="1" dirty="0" smtClean="0"/>
              <a:t>Ours(sample 1): </a:t>
            </a:r>
            <a:r>
              <a:rPr lang="en-US" sz="1600" dirty="0"/>
              <a:t>I</a:t>
            </a:r>
            <a:r>
              <a:rPr lang="en-US" sz="1600" dirty="0" smtClean="0"/>
              <a:t> </a:t>
            </a:r>
            <a:r>
              <a:rPr lang="en-US" sz="1600" dirty="0"/>
              <a:t>can only see the back of </a:t>
            </a:r>
            <a:r>
              <a:rPr lang="en-US" sz="1600" dirty="0" smtClean="0"/>
              <a:t>his body.</a:t>
            </a:r>
          </a:p>
          <a:p>
            <a:r>
              <a:rPr lang="en-US" sz="1600" b="1" dirty="0" smtClean="0"/>
              <a:t>Ours(sample 2): </a:t>
            </a:r>
            <a:r>
              <a:rPr lang="en-US" sz="1600" dirty="0" smtClean="0"/>
              <a:t>no</a:t>
            </a:r>
          </a:p>
          <a:p>
            <a:r>
              <a:rPr lang="en-US" sz="1600" b="1" dirty="0" smtClean="0"/>
              <a:t>Ours(sample 3): </a:t>
            </a:r>
            <a:r>
              <a:rPr lang="en-US" sz="1600" dirty="0"/>
              <a:t>no , he 's too far </a:t>
            </a:r>
            <a:r>
              <a:rPr lang="en-US" sz="1600" dirty="0" smtClean="0"/>
              <a:t>away</a:t>
            </a:r>
            <a:r>
              <a:rPr lang="en-US" sz="1400" dirty="0"/>
              <a:t>  </a:t>
            </a:r>
            <a:endParaRPr lang="en-US" sz="1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56063" y="2880278"/>
            <a:ext cx="3334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a </a:t>
            </a:r>
            <a:r>
              <a:rPr lang="en-US" sz="1400" b="1" dirty="0"/>
              <a:t>man riding a wave on top of a surfboard.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063" y="61979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 cat lying next to someone sitting on a bench.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3748120" y="3908148"/>
            <a:ext cx="47805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Question: </a:t>
            </a:r>
            <a:r>
              <a:rPr lang="en-US" sz="1600" dirty="0" smtClean="0"/>
              <a:t>what </a:t>
            </a:r>
            <a:r>
              <a:rPr lang="en-US" sz="1600" dirty="0"/>
              <a:t>color is the </a:t>
            </a:r>
            <a:r>
              <a:rPr lang="en-US" sz="1600" dirty="0" smtClean="0"/>
              <a:t>cat</a:t>
            </a:r>
            <a:r>
              <a:rPr lang="en-US" sz="160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1600" b="1" dirty="0" smtClean="0">
                <a:solidFill>
                  <a:srgbClr val="000000"/>
                </a:solidFill>
              </a:rPr>
              <a:t>GT answer: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/>
              <a:t>grey with white paws and nose and black </a:t>
            </a:r>
            <a:br>
              <a:rPr lang="en-US" sz="1600" dirty="0"/>
            </a:br>
            <a:r>
              <a:rPr lang="en-US" sz="1600" b="1" dirty="0" smtClean="0"/>
              <a:t>Baseline:</a:t>
            </a:r>
            <a:r>
              <a:rPr lang="en-US" sz="1600" dirty="0" smtClean="0"/>
              <a:t> </a:t>
            </a:r>
            <a:r>
              <a:rPr lang="en-US" sz="1600" dirty="0"/>
              <a:t>gray</a:t>
            </a:r>
            <a:endParaRPr lang="en-US" sz="1600" dirty="0" smtClean="0"/>
          </a:p>
          <a:p>
            <a:r>
              <a:rPr lang="en-US" sz="1600" b="1" dirty="0" smtClean="0"/>
              <a:t>Ours(sample 1): </a:t>
            </a:r>
            <a:r>
              <a:rPr lang="en-US" sz="1600" dirty="0"/>
              <a:t>grey and white </a:t>
            </a:r>
            <a:br>
              <a:rPr lang="en-US" sz="1600" dirty="0"/>
            </a:br>
            <a:r>
              <a:rPr lang="en-US" sz="1600" b="1" dirty="0" smtClean="0"/>
              <a:t>Ours(sample 2): </a:t>
            </a:r>
            <a:r>
              <a:rPr lang="en-US" sz="1600" dirty="0"/>
              <a:t>grey black and white </a:t>
            </a:r>
            <a:br>
              <a:rPr lang="en-US" sz="1600" dirty="0"/>
            </a:br>
            <a:r>
              <a:rPr lang="en-US" sz="1600" b="1" dirty="0" smtClean="0"/>
              <a:t>Ours(sample 3): </a:t>
            </a:r>
            <a:r>
              <a:rPr lang="en-US" sz="1600" dirty="0"/>
              <a:t>gray and white with gray spots</a:t>
            </a:r>
            <a:r>
              <a:rPr lang="en-US" sz="1400" dirty="0"/>
              <a:t>   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7354" y="363794"/>
            <a:ext cx="298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Qualitative Results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07" y="1219646"/>
            <a:ext cx="2290527" cy="1660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88" y="3555099"/>
            <a:ext cx="1940381" cy="2587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789459" y="1841207"/>
            <a:ext cx="4318393" cy="250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459" y="4739980"/>
            <a:ext cx="4318393" cy="2509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89460" y="4990975"/>
            <a:ext cx="4318393" cy="7848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9460" y="2092201"/>
            <a:ext cx="4318393" cy="7848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317" y="3023261"/>
            <a:ext cx="3197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Segoe UI" charset="0"/>
              </a:rPr>
              <a:t>a woman holding a bowl in her hand standing next to a baby </a:t>
            </a:r>
            <a:r>
              <a:rPr lang="en-US" sz="1600" b="1">
                <a:solidFill>
                  <a:srgbClr val="000000"/>
                </a:solidFill>
                <a:latin typeface="Segoe UI" charset="0"/>
              </a:rPr>
              <a:t>elephant</a:t>
            </a:r>
            <a:r>
              <a:rPr lang="en-US" sz="1600" b="1" smtClean="0">
                <a:solidFill>
                  <a:srgbClr val="000000"/>
                </a:solidFill>
                <a:latin typeface="Segoe UI" charset="0"/>
              </a:rPr>
              <a:t>.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3789460" y="130737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Question: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can you see any </a:t>
            </a:r>
            <a:r>
              <a:rPr lang="en-US" sz="1600" dirty="0" smtClean="0"/>
              <a:t>trees?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GT answer: </a:t>
            </a:r>
            <a:r>
              <a:rPr lang="en-US" sz="1600" dirty="0"/>
              <a:t>yes , a lot </a:t>
            </a:r>
            <a:endParaRPr lang="en-US" sz="1600" dirty="0" smtClean="0"/>
          </a:p>
          <a:p>
            <a:r>
              <a:rPr lang="en-US" sz="1600" b="1" dirty="0" smtClean="0"/>
              <a:t>Baseline: </a:t>
            </a:r>
            <a:r>
              <a:rPr lang="en-US" sz="1600" dirty="0"/>
              <a:t>yes</a:t>
            </a:r>
            <a:endParaRPr lang="en-US" sz="1600" dirty="0" smtClean="0"/>
          </a:p>
          <a:p>
            <a:r>
              <a:rPr lang="en-US" sz="1600" b="1" dirty="0" smtClean="0"/>
              <a:t>Ours(sample 1): </a:t>
            </a:r>
            <a:r>
              <a:rPr lang="en-US" sz="1600" dirty="0" smtClean="0"/>
              <a:t>yes</a:t>
            </a:r>
          </a:p>
          <a:p>
            <a:r>
              <a:rPr lang="en-US" sz="1600" b="1" dirty="0" smtClean="0"/>
              <a:t>Ours(sample 2): </a:t>
            </a:r>
            <a:r>
              <a:rPr lang="en-US" sz="1600" dirty="0"/>
              <a:t>yes , many </a:t>
            </a:r>
          </a:p>
          <a:p>
            <a:r>
              <a:rPr lang="en-US" sz="1600" b="1" dirty="0" smtClean="0"/>
              <a:t>Ours(sample 3): </a:t>
            </a:r>
            <a:r>
              <a:rPr lang="en-US" sz="1600" dirty="0"/>
              <a:t>yes there is a lot of trees 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317" y="5855157"/>
            <a:ext cx="3197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Segoe UI" charset="0"/>
              </a:rPr>
              <a:t>a green bowl of soup sitting next to a long spoon</a:t>
            </a:r>
            <a:r>
              <a:rPr lang="en-US" sz="1600" b="1" dirty="0" smtClean="0">
                <a:solidFill>
                  <a:srgbClr val="000000"/>
                </a:solidFill>
                <a:latin typeface="Segoe UI" charset="0"/>
              </a:rPr>
              <a:t>.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3789460" y="420842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Question: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can you see broccoli </a:t>
            </a:r>
            <a:r>
              <a:rPr lang="en-US" sz="1600" dirty="0" smtClean="0"/>
              <a:t>?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GT answer: </a:t>
            </a:r>
            <a:r>
              <a:rPr lang="en-US" sz="1600" dirty="0"/>
              <a:t>yes , 3 larger pieces and some small </a:t>
            </a:r>
            <a:endParaRPr lang="en-US" sz="1600" dirty="0" smtClean="0"/>
          </a:p>
          <a:p>
            <a:r>
              <a:rPr lang="en-US" sz="1600" b="1" dirty="0" smtClean="0"/>
              <a:t>Baseline: </a:t>
            </a:r>
            <a:r>
              <a:rPr lang="en-US" sz="1600" dirty="0"/>
              <a:t>no , just the broccoli </a:t>
            </a:r>
            <a:endParaRPr lang="en-US" sz="1600" dirty="0" smtClean="0"/>
          </a:p>
          <a:p>
            <a:r>
              <a:rPr lang="en-US" sz="1600" b="1" dirty="0" smtClean="0"/>
              <a:t>Ours(sample 1): </a:t>
            </a:r>
            <a:r>
              <a:rPr lang="en-US" sz="1600" dirty="0"/>
              <a:t>I</a:t>
            </a:r>
            <a:r>
              <a:rPr lang="en-US" sz="1600" dirty="0" smtClean="0"/>
              <a:t> </a:t>
            </a:r>
            <a:r>
              <a:rPr lang="en-US" sz="1600" dirty="0"/>
              <a:t>can see broccoli , slightly </a:t>
            </a:r>
            <a:r>
              <a:rPr lang="en-US" sz="1600" dirty="0" smtClean="0"/>
              <a:t>butter</a:t>
            </a:r>
            <a:r>
              <a:rPr lang="en-US" sz="1600" dirty="0"/>
              <a:t>.</a:t>
            </a:r>
            <a:endParaRPr lang="en-US" sz="1600" dirty="0" smtClean="0"/>
          </a:p>
          <a:p>
            <a:r>
              <a:rPr lang="en-US" sz="1600" b="1" dirty="0" smtClean="0"/>
              <a:t>Ours(sample 2): </a:t>
            </a:r>
            <a:r>
              <a:rPr lang="en-US" sz="1600" dirty="0"/>
              <a:t>yes , there is broccoli  </a:t>
            </a:r>
          </a:p>
          <a:p>
            <a:r>
              <a:rPr lang="en-US" sz="1600" b="1" dirty="0" smtClean="0"/>
              <a:t>Ours(sample 3): </a:t>
            </a:r>
            <a:r>
              <a:rPr lang="en-US" sz="1600" dirty="0"/>
              <a:t>yes , broccoli is green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354" y="363794"/>
            <a:ext cx="298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Qualitative Results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89" y="1177967"/>
            <a:ext cx="2343355" cy="1757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9" y="3842160"/>
            <a:ext cx="2530374" cy="17788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5" y="2304763"/>
            <a:ext cx="2322368" cy="1325563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354" y="401797"/>
            <a:ext cx="323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VQA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-&gt;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Visual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Dialog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6" y="1438016"/>
            <a:ext cx="2924544" cy="1968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11" y="1244120"/>
            <a:ext cx="2815128" cy="2121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39" y="1244120"/>
            <a:ext cx="2843441" cy="2650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6256" y="4101944"/>
            <a:ext cx="584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Visual dialog has longer </a:t>
            </a:r>
            <a:r>
              <a:rPr lang="en-US" sz="2400" dirty="0"/>
              <a:t>free-form </a:t>
            </a:r>
            <a:r>
              <a:rPr lang="en-US" sz="2400" dirty="0" smtClean="0"/>
              <a:t>answers.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256" y="5274074"/>
            <a:ext cx="4460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Visual dialog  has co-references.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2968" y="2694039"/>
            <a:ext cx="2474199" cy="21630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7935" y="2400353"/>
            <a:ext cx="467033" cy="216309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7707" y="4718088"/>
            <a:ext cx="5324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VQA: </a:t>
            </a:r>
            <a:r>
              <a:rPr lang="en-US" sz="2000" b="1" dirty="0" smtClean="0"/>
              <a:t>Two</a:t>
            </a:r>
            <a:r>
              <a:rPr lang="en-US" sz="2000" dirty="0" smtClean="0"/>
              <a:t> &lt;--&gt; </a:t>
            </a:r>
            <a:r>
              <a:rPr lang="en-US" sz="2000" dirty="0" err="1" smtClean="0"/>
              <a:t>VisDial</a:t>
            </a:r>
            <a:r>
              <a:rPr lang="en-US" sz="2000" dirty="0" smtClean="0"/>
              <a:t>:</a:t>
            </a:r>
            <a:r>
              <a:rPr lang="en-US" sz="2000" b="1" dirty="0" smtClean="0"/>
              <a:t> One male and one female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37707" y="5865168"/>
            <a:ext cx="5561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</a:t>
            </a:r>
            <a:r>
              <a:rPr lang="en-US" sz="2000" b="1" dirty="0" smtClean="0"/>
              <a:t>their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/>
              </a:rPr>
              <a:t>refer “</a:t>
            </a:r>
            <a:r>
              <a:rPr lang="en-US" sz="2000" b="1" dirty="0" smtClean="0">
                <a:sym typeface="Wingdings"/>
              </a:rPr>
              <a:t>two people</a:t>
            </a:r>
            <a:r>
              <a:rPr lang="en-US" sz="2000" dirty="0" smtClean="0">
                <a:sym typeface="Wingdings"/>
              </a:rPr>
              <a:t>” from previous question. 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2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18658" y="2076480"/>
            <a:ext cx="573123" cy="29133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18658" y="2997805"/>
            <a:ext cx="573123" cy="29133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2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5" grpId="0" animBg="1"/>
      <p:bldP spid="2" grpId="0"/>
      <p:bldP spid="12" grpId="0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354" y="363794"/>
            <a:ext cx="403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Challenge of Visual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Dialog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4038" y="1283515"/>
            <a:ext cx="6577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There are multiple </a:t>
            </a:r>
            <a:r>
              <a:rPr lang="en-US" sz="2400" dirty="0"/>
              <a:t>valid </a:t>
            </a:r>
            <a:r>
              <a:rPr lang="en-US" sz="2400" dirty="0" smtClean="0"/>
              <a:t>answers to the question.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8524" y="4251019"/>
            <a:ext cx="2864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Q: </a:t>
            </a:r>
            <a:r>
              <a:rPr lang="en-US" sz="2000" b="1" dirty="0"/>
              <a:t>Do you see any birds? </a:t>
            </a:r>
            <a:endParaRPr lang="en-US" sz="2000" dirty="0"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/>
          <a:stretch/>
        </p:blipFill>
        <p:spPr>
          <a:xfrm>
            <a:off x="1166041" y="1976013"/>
            <a:ext cx="2989213" cy="22375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79355" y="2290344"/>
            <a:ext cx="1058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 bird</a:t>
            </a:r>
            <a:r>
              <a:rPr lang="en-US" altLang="zh-CN" sz="2000" dirty="0" smtClean="0"/>
              <a:t>s</a:t>
            </a:r>
            <a:endParaRPr lang="en-US" sz="2000" dirty="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7677" y="2711362"/>
            <a:ext cx="251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 do not see any birds </a:t>
            </a:r>
            <a:endParaRPr lang="en-US" sz="2000" dirty="0"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33792" y="2290344"/>
            <a:ext cx="490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09808" y="3146704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Nope</a:t>
            </a:r>
            <a:endParaRPr lang="en-US" sz="2000" dirty="0"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49065" y="3137423"/>
            <a:ext cx="1158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Not at all</a:t>
            </a:r>
            <a:endParaRPr lang="en-US" sz="2000" dirty="0"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02617" y="3624203"/>
            <a:ext cx="610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No, </a:t>
            </a:r>
            <a:endParaRPr lang="en-US" sz="2000" dirty="0"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3297" y="3627654"/>
            <a:ext cx="2050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Not that I can see</a:t>
            </a:r>
            <a:endParaRPr lang="en-US" sz="2000" dirty="0"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05192" y="1745180"/>
            <a:ext cx="1914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valid </a:t>
            </a:r>
            <a:r>
              <a:rPr lang="en-US" sz="2400" b="1" dirty="0" smtClean="0"/>
              <a:t>answers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4998858" y="2215754"/>
            <a:ext cx="2782414" cy="240406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4038" y="4955263"/>
            <a:ext cx="8041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ll</a:t>
            </a:r>
            <a:r>
              <a:rPr lang="en-US" sz="2400" i="1" dirty="0" smtClean="0"/>
              <a:t> </a:t>
            </a:r>
            <a:r>
              <a:rPr lang="en-US" sz="2400" dirty="0"/>
              <a:t>existing</a:t>
            </a:r>
            <a:r>
              <a:rPr lang="en-US" sz="2400" i="1" dirty="0"/>
              <a:t> </a:t>
            </a:r>
            <a:r>
              <a:rPr lang="en-US" sz="2400" dirty="0"/>
              <a:t>automatic metrics correlate poorly with human </a:t>
            </a:r>
            <a:r>
              <a:rPr lang="en-US" sz="2400" dirty="0" smtClean="0"/>
              <a:t>judgment [</a:t>
            </a:r>
            <a:r>
              <a:rPr lang="en-US" sz="2400" dirty="0"/>
              <a:t>Liu </a:t>
            </a:r>
            <a:r>
              <a:rPr lang="en-US" sz="2400" dirty="0" smtClean="0"/>
              <a:t>et al. 2016].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 smtClean="0"/>
              <a:t>can not directly optimize task specific sequence metric, such as BLEU, </a:t>
            </a:r>
            <a:r>
              <a:rPr lang="en-US" sz="2400" dirty="0" err="1" smtClean="0"/>
              <a:t>CIDEr</a:t>
            </a: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33792" y="4050964"/>
            <a:ext cx="360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2000" dirty="0" smtClean="0"/>
              <a:t>…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168141" y="2361454"/>
            <a:ext cx="456491" cy="2690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5" grpId="0"/>
      <p:bldP spid="16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354" y="363794"/>
            <a:ext cx="216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Related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work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4038" y="1283515"/>
            <a:ext cx="776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we learn an adversarial loss to separate the real and fake answers?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1014" y="2263841"/>
            <a:ext cx="7845528" cy="1015664"/>
            <a:chOff x="911014" y="2263841"/>
            <a:chExt cx="7845528" cy="1015664"/>
          </a:xfrm>
        </p:grpSpPr>
        <p:sp>
          <p:nvSpPr>
            <p:cNvPr id="2" name="TextBox 1"/>
            <p:cNvSpPr txBox="1"/>
            <p:nvPr/>
          </p:nvSpPr>
          <p:spPr>
            <a:xfrm>
              <a:off x="911014" y="2263842"/>
              <a:ext cx="29601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Image caption</a:t>
              </a:r>
              <a:endParaRPr lang="en-US" sz="2400" b="1" dirty="0" smtClean="0"/>
            </a:p>
            <a:p>
              <a:pPr marL="342900" indent="-342900">
                <a:buFont typeface="Wingdings" charset="2"/>
                <a:buChar char="§"/>
              </a:pPr>
              <a:r>
                <a:rPr lang="en-US" sz="2000" dirty="0" smtClean="0"/>
                <a:t>Dai et al. 2017</a:t>
              </a:r>
            </a:p>
            <a:p>
              <a:pPr marL="342900" indent="-342900">
                <a:buFont typeface="Wingdings" charset="2"/>
                <a:buChar char="§"/>
              </a:pPr>
              <a:r>
                <a:rPr lang="en-US" sz="2000" dirty="0"/>
                <a:t>Shetty </a:t>
              </a:r>
              <a:r>
                <a:rPr lang="en-US" sz="2000" dirty="0" smtClean="0"/>
                <a:t>et al. 2017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62792" y="2263841"/>
              <a:ext cx="2293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Dialog generation</a:t>
              </a:r>
              <a:endParaRPr lang="en-US" sz="2400" b="1" dirty="0" smtClean="0"/>
            </a:p>
            <a:p>
              <a:pPr marL="342900" indent="-342900">
                <a:buFont typeface="Wingdings" charset="2"/>
                <a:buChar char="§"/>
              </a:pPr>
              <a:r>
                <a:rPr lang="en-US" sz="2000" dirty="0" smtClean="0"/>
                <a:t>Li et al. 2017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71190" y="2263841"/>
              <a:ext cx="22721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Text generation</a:t>
              </a:r>
              <a:endParaRPr lang="en-US" sz="2400" b="1" dirty="0" smtClean="0"/>
            </a:p>
            <a:p>
              <a:pPr marL="342900" indent="-342900">
                <a:buFont typeface="Wingdings" charset="2"/>
                <a:buChar char="§"/>
              </a:pPr>
              <a:r>
                <a:rPr lang="en-US" sz="2000" dirty="0" smtClean="0"/>
                <a:t>Press et al. 2017</a:t>
              </a:r>
            </a:p>
            <a:p>
              <a:pPr marL="342900" indent="-342900">
                <a:buFont typeface="Wingdings" charset="2"/>
                <a:buChar char="§"/>
              </a:pPr>
              <a:r>
                <a:rPr lang="en-US" sz="2000" dirty="0" err="1" smtClean="0"/>
                <a:t>Che</a:t>
              </a:r>
              <a:r>
                <a:rPr lang="en-US" sz="2000" dirty="0" smtClean="0"/>
                <a:t> et al. 2017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" y="1130971"/>
            <a:ext cx="8686800" cy="288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54" y="363794"/>
            <a:ext cx="743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Generative Adversarial Network (Image Caption)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38492" y="6581001"/>
            <a:ext cx="5448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credit: Towards Diverse and Natural Image Descriptions via a Conditional GAN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811" y="5224832"/>
            <a:ext cx="7988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Instead of Human defined evaluation metric, Learn a evaluator to evaluate the caption is good or not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89811" y="4209169"/>
            <a:ext cx="7988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G: </a:t>
            </a:r>
            <a:r>
              <a:rPr lang="en-US" sz="2000" dirty="0" smtClean="0"/>
              <a:t>analogous to a </a:t>
            </a:r>
            <a:r>
              <a:rPr lang="en-US" sz="2000" dirty="0"/>
              <a:t>team of counterfeiters, </a:t>
            </a:r>
            <a:r>
              <a:rPr lang="en-US" sz="2000" dirty="0" smtClean="0"/>
              <a:t>trying </a:t>
            </a:r>
            <a:r>
              <a:rPr lang="en-US" sz="2000" dirty="0"/>
              <a:t>to produce fake currency and use it without </a:t>
            </a:r>
            <a:r>
              <a:rPr lang="en-US" sz="2000" dirty="0" smtClean="0"/>
              <a:t>detection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E: analogous to the police, trying to detect the counterfeit </a:t>
            </a:r>
            <a:r>
              <a:rPr lang="en-US" sz="2000" dirty="0" smtClean="0"/>
              <a:t>currency.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811" y="5864433"/>
            <a:ext cx="798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More information: </a:t>
            </a:r>
            <a:r>
              <a:rPr lang="en-US" sz="2000" dirty="0"/>
              <a:t>Generative Adversarial </a:t>
            </a:r>
            <a:r>
              <a:rPr lang="en-US" sz="2000" dirty="0" smtClean="0"/>
              <a:t>Nets (</a:t>
            </a:r>
            <a:r>
              <a:rPr lang="en-US" sz="2000" dirty="0" err="1" smtClean="0"/>
              <a:t>GoodFellow</a:t>
            </a:r>
            <a:r>
              <a:rPr lang="en-US" sz="2000" dirty="0" smtClean="0"/>
              <a:t> et.al.2014)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659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354" y="363794"/>
            <a:ext cx="216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Related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work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47313" y="1231446"/>
            <a:ext cx="776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Separating the real and fake answer is extremely difficult for </a:t>
            </a:r>
            <a:r>
              <a:rPr lang="en-US" sz="2400" b="1" i="1" dirty="0" smtClean="0"/>
              <a:t>D.</a:t>
            </a:r>
            <a:r>
              <a:rPr lang="en-US" sz="2400" dirty="0" smtClean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47313" y="2052685"/>
            <a:ext cx="7659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 smtClean="0"/>
              <a:t>Answers are vary in length, and can be very short. (“Yes”, “No” </a:t>
            </a:r>
            <a:r>
              <a:rPr lang="mr-IN" sz="2400" dirty="0" smtClean="0"/>
              <a:t>…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47312" y="2882252"/>
            <a:ext cx="7427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 Empirically found that training </a:t>
            </a:r>
            <a:r>
              <a:rPr lang="en-US" sz="2400" b="1" i="1" dirty="0"/>
              <a:t>G</a:t>
            </a:r>
            <a:r>
              <a:rPr lang="en-US" sz="2400" dirty="0"/>
              <a:t> for only 1 epoch, </a:t>
            </a:r>
            <a:r>
              <a:rPr lang="en-US" sz="2400" b="1" i="1" dirty="0"/>
              <a:t>D </a:t>
            </a:r>
            <a:r>
              <a:rPr lang="en-US" sz="2400" dirty="0"/>
              <a:t>can not separate real and fake answers. </a:t>
            </a:r>
            <a:endParaRPr lang="en-US" sz="2400" b="1" i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354" y="363794"/>
            <a:ext cx="184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Motivation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94040" y="4589256"/>
            <a:ext cx="7876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reat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pre-trained</a:t>
            </a:r>
            <a:r>
              <a:rPr lang="zh-CN" altLang="en-US" sz="2400" dirty="0" smtClean="0"/>
              <a:t> </a:t>
            </a:r>
            <a:r>
              <a:rPr lang="en-US" altLang="zh-CN" sz="2400" b="1" i="1" dirty="0" smtClean="0"/>
              <a:t>D</a:t>
            </a:r>
            <a:r>
              <a:rPr lang="zh-CN" altLang="en-US" sz="2400" b="1" i="1" dirty="0" smtClean="0"/>
              <a:t> </a:t>
            </a:r>
            <a:r>
              <a:rPr lang="en-US" altLang="zh-CN" sz="2400" dirty="0" smtClean="0"/>
              <a:t>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optimize </a:t>
            </a:r>
            <a:r>
              <a:rPr lang="en-US" altLang="zh-CN" sz="2400" dirty="0" smtClean="0"/>
              <a:t>the</a:t>
            </a:r>
            <a:r>
              <a:rPr lang="en-US" sz="2400" dirty="0" smtClean="0"/>
              <a:t> </a:t>
            </a:r>
            <a:r>
              <a:rPr lang="en-US" sz="2400" b="1" i="1" dirty="0" smtClean="0"/>
              <a:t>G</a:t>
            </a:r>
            <a:r>
              <a:rPr lang="en-US" sz="2400" dirty="0" smtClean="0"/>
              <a:t> to produce answer that score highly under </a:t>
            </a:r>
            <a:r>
              <a:rPr lang="en-US" sz="2400" b="1" i="1" dirty="0" smtClean="0"/>
              <a:t>D</a:t>
            </a:r>
            <a:r>
              <a:rPr lang="en-US" sz="2400" b="1" dirty="0" smtClean="0"/>
              <a:t>.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039" y="1123085"/>
            <a:ext cx="760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2400" b="1" i="1" dirty="0"/>
              <a:t>D </a:t>
            </a:r>
            <a:r>
              <a:rPr lang="en-US" sz="2400" dirty="0"/>
              <a:t>has </a:t>
            </a:r>
            <a:r>
              <a:rPr lang="en-US" sz="2400" dirty="0" smtClean="0"/>
              <a:t>better </a:t>
            </a:r>
            <a:r>
              <a:rPr lang="en-US" sz="2400" dirty="0"/>
              <a:t>performance than </a:t>
            </a:r>
            <a:r>
              <a:rPr lang="en-US" sz="2400" b="1" i="1" dirty="0" smtClean="0"/>
              <a:t>G </a:t>
            </a:r>
            <a:r>
              <a:rPr lang="en-US" sz="2400" dirty="0" smtClean="0"/>
              <a:t>[Das 2017]. </a:t>
            </a:r>
            <a:endParaRPr lang="en-US" sz="2400" b="1" i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68687"/>
              </p:ext>
            </p:extLst>
          </p:nvPr>
        </p:nvGraphicFramePr>
        <p:xfrm>
          <a:off x="1738857" y="1722002"/>
          <a:ext cx="5159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26"/>
                <a:gridCol w="1289826"/>
                <a:gridCol w="1289826"/>
                <a:gridCol w="128982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R@5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MemNet</a:t>
                      </a:r>
                      <a:r>
                        <a:rPr lang="en-US" b="1" baseline="0" dirty="0" smtClean="0"/>
                        <a:t>-G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MemNet</a:t>
                      </a:r>
                      <a:r>
                        <a:rPr lang="en-US" b="1" baseline="0" dirty="0" smtClean="0"/>
                        <a:t>-</a:t>
                      </a:r>
                      <a:r>
                        <a:rPr lang="en-US" altLang="zh-CN" b="1" baseline="0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0.5965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Elbow Connector 3"/>
          <p:cNvCxnSpPr/>
          <p:nvPr/>
        </p:nvCxnSpPr>
        <p:spPr>
          <a:xfrm rot="5400000" flipH="1" flipV="1">
            <a:off x="6704571" y="2465502"/>
            <a:ext cx="380830" cy="6350"/>
          </a:xfrm>
          <a:prstGeom prst="bentConnector4">
            <a:avLst>
              <a:gd name="adj1" fmla="val 1566"/>
              <a:gd name="adj2" fmla="val 3700000"/>
            </a:avLst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3336" y="227826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+ 11.6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4039" y="2957604"/>
            <a:ext cx="7427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i="1" dirty="0"/>
              <a:t>D</a:t>
            </a:r>
            <a:r>
              <a:rPr lang="en-US" sz="2400" b="1" dirty="0"/>
              <a:t> </a:t>
            </a:r>
            <a:r>
              <a:rPr lang="en-US" sz="2400" dirty="0"/>
              <a:t>access more information than </a:t>
            </a:r>
            <a:r>
              <a:rPr lang="en-US" sz="2400" b="1" i="1" dirty="0"/>
              <a:t>G</a:t>
            </a:r>
            <a:r>
              <a:rPr lang="en-US" sz="2400" b="1" i="1" smtClean="0"/>
              <a:t>.</a:t>
            </a:r>
            <a:r>
              <a:rPr lang="zh-CN" altLang="en-US" sz="2400" b="1" i="1" dirty="0" smtClean="0"/>
              <a:t> </a:t>
            </a:r>
            <a:endParaRPr lang="en-US" altLang="zh-CN" sz="2400" b="1" i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694038" y="6279753"/>
            <a:ext cx="7600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Similar to </a:t>
            </a:r>
            <a:r>
              <a:rPr lang="en-US" sz="2400" b="1" dirty="0"/>
              <a:t>perceptual loss </a:t>
            </a:r>
            <a:r>
              <a:rPr lang="en-US" sz="2400" dirty="0"/>
              <a:t>in visual domain.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4039" y="5448756"/>
            <a:ext cx="787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May viewed as an instance of “</a:t>
            </a:r>
            <a:r>
              <a:rPr lang="en-US" sz="2400" b="1" dirty="0"/>
              <a:t>knowledge transfer</a:t>
            </a:r>
            <a:r>
              <a:rPr lang="en-US" sz="2400" dirty="0"/>
              <a:t>” from </a:t>
            </a:r>
            <a:r>
              <a:rPr lang="en-US" sz="2400" b="1" i="1" dirty="0"/>
              <a:t>D</a:t>
            </a:r>
            <a:r>
              <a:rPr lang="en-US" sz="2400" dirty="0"/>
              <a:t> to </a:t>
            </a:r>
            <a:r>
              <a:rPr lang="en-US" sz="2400" b="1" i="1" dirty="0"/>
              <a:t>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4038" y="3383701"/>
            <a:ext cx="668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Choice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VQA.</a:t>
            </a:r>
            <a:r>
              <a:rPr lang="zh-CN" altLang="en-US" sz="2400" dirty="0"/>
              <a:t> </a:t>
            </a:r>
            <a:r>
              <a:rPr lang="en-US" altLang="zh-CN" sz="2400" dirty="0"/>
              <a:t>[</a:t>
            </a:r>
            <a:r>
              <a:rPr lang="en-US" altLang="zh-CN" sz="2400" dirty="0" err="1" smtClean="0"/>
              <a:t>Jabri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 al.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2016]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94038" y="3828772"/>
            <a:ext cx="7780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r>
              <a:rPr lang="en-US" sz="2400" b="1" i="1" dirty="0"/>
              <a:t>D</a:t>
            </a:r>
            <a:r>
              <a:rPr lang="en-US" sz="2400" dirty="0"/>
              <a:t> learns to recognize multiple correct responses in the feature space.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390" y="545432"/>
            <a:ext cx="21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Perceptual loss: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10653" y="1167518"/>
            <a:ext cx="7504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Definition</a:t>
            </a:r>
            <a:r>
              <a:rPr lang="en-US" sz="2000" dirty="0" smtClean="0"/>
              <a:t>: Instead of optimizing on image pixel level, the objective </a:t>
            </a:r>
            <a:r>
              <a:rPr lang="en-US" sz="2000" dirty="0"/>
              <a:t>is perceptual, depending on </a:t>
            </a:r>
            <a:r>
              <a:rPr lang="en-US" sz="2000" dirty="0" err="1"/>
              <a:t>highlevel</a:t>
            </a:r>
            <a:r>
              <a:rPr lang="en-US" sz="2000" dirty="0"/>
              <a:t> features extracted from a convolutional </a:t>
            </a:r>
            <a:r>
              <a:rPr lang="en-US" sz="2000" dirty="0" smtClean="0"/>
              <a:t>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Application: </a:t>
            </a:r>
            <a:r>
              <a:rPr lang="en-US" sz="2000" dirty="0" smtClean="0"/>
              <a:t>Image Style transfer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2490957"/>
            <a:ext cx="7363327" cy="2705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0652" y="5178456"/>
            <a:ext cx="7504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More Information: </a:t>
            </a:r>
            <a:r>
              <a:rPr lang="en-US" sz="2000" dirty="0"/>
              <a:t>Perceptual Losses for Real-Time Style Transfer and Super-Resolution (</a:t>
            </a:r>
            <a:r>
              <a:rPr lang="en-US" sz="2000" dirty="0" smtClean="0"/>
              <a:t>Johnson</a:t>
            </a:r>
            <a:r>
              <a:rPr lang="en-US" sz="2000" dirty="0"/>
              <a:t> </a:t>
            </a:r>
            <a:r>
              <a:rPr lang="en-US" sz="2000" dirty="0" smtClean="0"/>
              <a:t>et. al. 2016)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48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72316" y="3269893"/>
            <a:ext cx="3463906" cy="2078779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05905" y="4145357"/>
            <a:ext cx="106602" cy="226710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60740" y="3862928"/>
            <a:ext cx="266546" cy="49974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05704" y="4437815"/>
            <a:ext cx="209256" cy="1051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67767" y="4529863"/>
            <a:ext cx="27383" cy="4571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153469" y="4501462"/>
            <a:ext cx="485917" cy="176989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124511" y="4146183"/>
            <a:ext cx="664087" cy="270061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8430" y="2468655"/>
            <a:ext cx="3001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200" dirty="0" smtClean="0"/>
              <a:t>Caption: </a:t>
            </a:r>
            <a:r>
              <a:rPr lang="en-US" sz="1200" dirty="0"/>
              <a:t>a man and a dog on a motorcycle</a:t>
            </a:r>
            <a:r>
              <a:rPr lang="en-US" sz="1200" dirty="0" smtClean="0"/>
              <a:t>.</a:t>
            </a:r>
            <a:endParaRPr lang="en-US" sz="1100" dirty="0"/>
          </a:p>
        </p:txBody>
      </p:sp>
      <p:sp>
        <p:nvSpPr>
          <p:cNvPr id="19" name="Rectangle 18"/>
          <p:cNvSpPr/>
          <p:nvPr/>
        </p:nvSpPr>
        <p:spPr>
          <a:xfrm>
            <a:off x="2336486" y="1427104"/>
            <a:ext cx="1101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200" dirty="0" smtClean="0"/>
              <a:t>Q1:</a:t>
            </a:r>
            <a:r>
              <a:rPr lang="en-US" sz="1200" dirty="0"/>
              <a:t>what is the man wearing </a:t>
            </a:r>
            <a:r>
              <a:rPr lang="en-US" sz="1200" dirty="0" smtClean="0"/>
              <a:t>?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2347560" y="1996422"/>
            <a:ext cx="1154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200" dirty="0" smtClean="0"/>
              <a:t>A1: </a:t>
            </a:r>
            <a:r>
              <a:rPr lang="en-US" sz="1200" dirty="0"/>
              <a:t>green shirt and pants</a:t>
            </a:r>
          </a:p>
          <a:p>
            <a:pPr defTabSz="914400">
              <a:defRPr/>
            </a:pP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4594998" y="1427035"/>
            <a:ext cx="1130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200" dirty="0" smtClean="0"/>
              <a:t>Q3:how </a:t>
            </a:r>
            <a:r>
              <a:rPr lang="en-US" sz="1200" dirty="0"/>
              <a:t>old is the </a:t>
            </a:r>
            <a:r>
              <a:rPr lang="en-US" sz="1200" dirty="0" smtClean="0"/>
              <a:t>man?</a:t>
            </a:r>
            <a:endParaRPr lang="en-US" sz="1200" dirty="0"/>
          </a:p>
          <a:p>
            <a:pPr defTabSz="914400">
              <a:defRPr/>
            </a:pP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4607536" y="2054174"/>
            <a:ext cx="1119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  maybe </a:t>
            </a:r>
            <a:r>
              <a:rPr lang="en-US" sz="1200" dirty="0"/>
              <a:t>in his 40s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02861" y="4327940"/>
                <a:ext cx="1668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61" y="4327940"/>
                <a:ext cx="166841" cy="184666"/>
              </a:xfrm>
              <a:prstGeom prst="rect">
                <a:avLst/>
              </a:prstGeom>
              <a:blipFill rotWithShape="0">
                <a:blip r:embed="rId3"/>
                <a:stretch>
                  <a:fillRect l="-14815" r="-370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5463"/>
              </p:ext>
            </p:extLst>
          </p:nvPr>
        </p:nvGraphicFramePr>
        <p:xfrm>
          <a:off x="6219643" y="1293420"/>
          <a:ext cx="2003706" cy="4133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606"/>
                <a:gridCol w="545100"/>
              </a:tblGrid>
              <a:tr h="29296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Option answers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Score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his 40s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elderly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maybe in his 40s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middle-aged 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his 20s 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maybe his twenties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20s </a:t>
                      </a:r>
                      <a:endParaRPr lang="de-DE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maybe 30s 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nl-NL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 20s </a:t>
                      </a:r>
                      <a:endParaRPr lang="nl-N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mr-IN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366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see small shops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7667275" y="1645445"/>
            <a:ext cx="472654" cy="3728470"/>
            <a:chOff x="10237695" y="537326"/>
            <a:chExt cx="462597" cy="3728470"/>
          </a:xfrm>
        </p:grpSpPr>
        <p:sp>
          <p:nvSpPr>
            <p:cNvPr id="26" name="Rectangle 25"/>
            <p:cNvSpPr/>
            <p:nvPr/>
          </p:nvSpPr>
          <p:spPr>
            <a:xfrm>
              <a:off x="10243092" y="537326"/>
              <a:ext cx="457200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242267" y="809232"/>
              <a:ext cx="401150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42267" y="1096440"/>
              <a:ext cx="364515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242267" y="1362539"/>
              <a:ext cx="364515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242267" y="1645609"/>
              <a:ext cx="330927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242267" y="1910822"/>
              <a:ext cx="293605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242694" y="2189689"/>
              <a:ext cx="256284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242267" y="2466088"/>
              <a:ext cx="218961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42267" y="2733617"/>
              <a:ext cx="185371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237695" y="4109679"/>
              <a:ext cx="27432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43222" y="3829946"/>
              <a:ext cx="45720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242267" y="3565751"/>
              <a:ext cx="54864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242267" y="3288770"/>
              <a:ext cx="54864" cy="1561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45146" y="1293580"/>
            <a:ext cx="5279528" cy="1470893"/>
          </a:xfrm>
          <a:prstGeom prst="rect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/>
          <p:nvPr/>
        </p:nvCxnSpPr>
        <p:spPr>
          <a:xfrm rot="5400000">
            <a:off x="1521390" y="2553895"/>
            <a:ext cx="606129" cy="989647"/>
          </a:xfrm>
          <a:prstGeom prst="bentConnector3">
            <a:avLst>
              <a:gd name="adj1" fmla="val 534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04851" y="5343517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Discriminator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24511" y="3712790"/>
                <a:ext cx="478914" cy="216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i="1">
                              <a:latin typeface="Cambria Math" charset="0"/>
                            </a:rPr>
                            <m:t>𝑔𝑡</m:t>
                          </m:r>
                        </m:sup>
                      </m:sSubSup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11" y="3712790"/>
                <a:ext cx="478914" cy="216085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115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639613" y="4002530"/>
                <a:ext cx="446917" cy="188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 dirty="0"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13" y="4002530"/>
                <a:ext cx="446917" cy="188770"/>
              </a:xfrm>
              <a:prstGeom prst="rect">
                <a:avLst/>
              </a:prstGeom>
              <a:blipFill rotWithShape="0">
                <a:blip r:embed="rId5"/>
                <a:stretch>
                  <a:fillRect l="-9589" t="-6452" r="-9589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860502" y="4726022"/>
                <a:ext cx="446917" cy="188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  <m:sup>
                          <m:r>
                            <a:rPr lang="en-US" sz="1200" i="1" dirty="0"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02" y="4726022"/>
                <a:ext cx="446917" cy="188770"/>
              </a:xfrm>
              <a:prstGeom prst="rect">
                <a:avLst/>
              </a:prstGeom>
              <a:blipFill rotWithShape="0">
                <a:blip r:embed="rId6"/>
                <a:stretch>
                  <a:fillRect l="-9459" t="-3226" r="-8108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95927" y="4155887"/>
                <a:ext cx="4319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 dirty="0">
                              <a:latin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200" i="1" dirty="0"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27" y="4155887"/>
                <a:ext cx="431913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12676" t="-6667" r="-1126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274928" y="4486690"/>
                <a:ext cx="446917" cy="188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charset="0"/>
                            </a:rPr>
                            <m:t>6</m:t>
                          </m:r>
                        </m:sub>
                        <m:sup>
                          <m:r>
                            <a:rPr lang="en-US" sz="1200" i="1" dirty="0"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928" y="4486690"/>
                <a:ext cx="446917" cy="188770"/>
              </a:xfrm>
              <a:prstGeom prst="rect">
                <a:avLst/>
              </a:prstGeom>
              <a:blipFill rotWithShape="0">
                <a:blip r:embed="rId8"/>
                <a:stretch>
                  <a:fillRect l="-9459" t="-3226" r="-8108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383280" y="4710627"/>
                <a:ext cx="3970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80" y="4710627"/>
                <a:ext cx="397032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13846" t="-26667" r="-261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5637599" y="167280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510658" y="1424641"/>
            <a:ext cx="1112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Q2: what </a:t>
            </a:r>
            <a:r>
              <a:rPr lang="en-US" sz="1200" dirty="0"/>
              <a:t>is he doing 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476365" y="2005004"/>
            <a:ext cx="1444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A2:</a:t>
            </a:r>
            <a:r>
              <a:rPr lang="en-US" sz="1200" dirty="0"/>
              <a:t> he 's on a </a:t>
            </a:r>
            <a:r>
              <a:rPr lang="en-US" sz="1200" dirty="0" smtClean="0"/>
              <a:t>motorcycle.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596352" y="2059462"/>
            <a:ext cx="394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A3:</a:t>
            </a:r>
            <a:endParaRPr lang="en-US" sz="12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4381963" y="3231188"/>
            <a:ext cx="1653902" cy="2030099"/>
            <a:chOff x="6550980" y="2008405"/>
            <a:chExt cx="1653902" cy="2132974"/>
          </a:xfrm>
        </p:grpSpPr>
        <p:sp>
          <p:nvSpPr>
            <p:cNvPr id="64" name="Rectangle 63"/>
            <p:cNvSpPr/>
            <p:nvPr/>
          </p:nvSpPr>
          <p:spPr>
            <a:xfrm>
              <a:off x="6550980" y="2231236"/>
              <a:ext cx="1653902" cy="1910143"/>
            </a:xfrm>
            <a:prstGeom prst="rect">
              <a:avLst/>
            </a:prstGeom>
            <a:noFill/>
            <a:ln w="158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30354" y="2008405"/>
              <a:ext cx="1495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Deep metric learning</a:t>
              </a:r>
              <a:endParaRPr lang="en-US" sz="1200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319277" y="2745653"/>
            <a:ext cx="1768871" cy="642693"/>
            <a:chOff x="2351935" y="3251839"/>
            <a:chExt cx="1768871" cy="642693"/>
          </a:xfrm>
        </p:grpSpPr>
        <p:cxnSp>
          <p:nvCxnSpPr>
            <p:cNvPr id="41" name="Elbow Connector 40"/>
            <p:cNvCxnSpPr/>
            <p:nvPr/>
          </p:nvCxnSpPr>
          <p:spPr>
            <a:xfrm rot="16200000" flipH="1">
              <a:off x="2443970" y="3159804"/>
              <a:ext cx="642693" cy="8267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2391358" y="3272399"/>
              <a:ext cx="1729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Image, Question, History</a:t>
              </a:r>
              <a:endParaRPr lang="en-US" sz="1200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2370660" y="1742541"/>
            <a:ext cx="3208750" cy="369278"/>
            <a:chOff x="2403318" y="2248727"/>
            <a:chExt cx="3208750" cy="369278"/>
          </a:xfrm>
        </p:grpSpPr>
        <p:sp>
          <p:nvSpPr>
            <p:cNvPr id="56" name="Down Arrow 55"/>
            <p:cNvSpPr/>
            <p:nvPr/>
          </p:nvSpPr>
          <p:spPr>
            <a:xfrm rot="16200000">
              <a:off x="3871127" y="827228"/>
              <a:ext cx="273131" cy="3208750"/>
            </a:xfrm>
            <a:prstGeom prst="downArrow">
              <a:avLst>
                <a:gd name="adj1" fmla="val 50000"/>
                <a:gd name="adj2" fmla="val 4723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4624450" y="2248727"/>
              <a:ext cx="0" cy="36576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00117" y="2252245"/>
              <a:ext cx="0" cy="365760"/>
            </a:xfrm>
            <a:prstGeom prst="line">
              <a:avLst/>
            </a:prstGeom>
            <a:ln w="222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>
            <a:off x="2237621" y="3794107"/>
            <a:ext cx="2045763" cy="937289"/>
            <a:chOff x="2286230" y="4380576"/>
            <a:chExt cx="2045763" cy="937289"/>
          </a:xfrm>
        </p:grpSpPr>
        <p:sp>
          <p:nvSpPr>
            <p:cNvPr id="76" name="Rectangle 75"/>
            <p:cNvSpPr/>
            <p:nvPr/>
          </p:nvSpPr>
          <p:spPr>
            <a:xfrm>
              <a:off x="2870870" y="4766363"/>
              <a:ext cx="593717" cy="384316"/>
            </a:xfrm>
            <a:prstGeom prst="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LSTM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286230" y="4380576"/>
              <a:ext cx="338554" cy="886622"/>
              <a:chOff x="2188779" y="4754406"/>
              <a:chExt cx="338554" cy="8866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2221321" y="4814902"/>
                    <a:ext cx="261225" cy="2244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𝑔𝑡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1321" y="4814902"/>
                    <a:ext cx="261225" cy="22442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6977" t="-2778" r="-930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210964" y="5047676"/>
                    <a:ext cx="21217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dirty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 dirty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964" y="5047676"/>
                    <a:ext cx="212174" cy="18466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176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209938" y="5382252"/>
                    <a:ext cx="21422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dirty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200" i="1" dirty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9938" y="5382252"/>
                    <a:ext cx="214226" cy="18466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1429" r="-5714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TextBox 91"/>
              <p:cNvSpPr txBox="1"/>
              <p:nvPr/>
            </p:nvSpPr>
            <p:spPr>
              <a:xfrm rot="5400000">
                <a:off x="2195191" y="5160205"/>
                <a:ext cx="325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600" dirty="0" smtClean="0"/>
                  <a:t>…</a:t>
                </a:r>
                <a:endParaRPr lang="en-US" sz="1600" dirty="0"/>
              </a:p>
            </p:txBody>
          </p:sp>
          <p:sp>
            <p:nvSpPr>
              <p:cNvPr id="93" name="Left Brace 92"/>
              <p:cNvSpPr/>
              <p:nvPr/>
            </p:nvSpPr>
            <p:spPr>
              <a:xfrm rot="16200000">
                <a:off x="2288566" y="5528064"/>
                <a:ext cx="45719" cy="180209"/>
              </a:xfrm>
              <a:prstGeom prst="leftBrac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Left Brace 94"/>
              <p:cNvSpPr/>
              <p:nvPr/>
            </p:nvSpPr>
            <p:spPr>
              <a:xfrm rot="5400000">
                <a:off x="2288566" y="4687161"/>
                <a:ext cx="45719" cy="180209"/>
              </a:xfrm>
              <a:prstGeom prst="leftBrac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3848070" y="4400737"/>
              <a:ext cx="483923" cy="917128"/>
              <a:chOff x="3880691" y="4701092"/>
              <a:chExt cx="483923" cy="9171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885700" y="4739805"/>
                    <a:ext cx="478914" cy="2160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5700" y="4739805"/>
                    <a:ext cx="478914" cy="21608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1392" r="-1012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3883025" y="4970147"/>
                    <a:ext cx="446917" cy="1887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dirty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 dirty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025" y="4970147"/>
                    <a:ext cx="446917" cy="18877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9589" t="-3226" r="-9589" b="-290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/>
              <p:cNvSpPr txBox="1"/>
              <p:nvPr/>
            </p:nvSpPr>
            <p:spPr>
              <a:xfrm rot="5400000">
                <a:off x="3969399" y="5088649"/>
                <a:ext cx="325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1600" dirty="0" smtClean="0"/>
                  <a:t>…</a:t>
                </a:r>
                <a:endParaRPr lang="en-US" sz="1600" dirty="0"/>
              </a:p>
            </p:txBody>
          </p:sp>
          <p:sp>
            <p:nvSpPr>
              <p:cNvPr id="97" name="Left Brace 96"/>
              <p:cNvSpPr/>
              <p:nvPr/>
            </p:nvSpPr>
            <p:spPr>
              <a:xfrm rot="5400000">
                <a:off x="4064501" y="4556798"/>
                <a:ext cx="45719" cy="334307"/>
              </a:xfrm>
              <a:prstGeom prst="leftBrac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3880691" y="5342883"/>
                    <a:ext cx="446917" cy="1887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dirty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200" i="1" dirty="0">
                                  <a:latin typeface="Cambria Math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0691" y="5342883"/>
                    <a:ext cx="446917" cy="18877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0811" t="-3226" r="-8108" b="-290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Left Brace 98"/>
              <p:cNvSpPr/>
              <p:nvPr/>
            </p:nvSpPr>
            <p:spPr>
              <a:xfrm rot="5400000" flipH="1">
                <a:off x="4056292" y="5419998"/>
                <a:ext cx="62136" cy="334307"/>
              </a:xfrm>
              <a:prstGeom prst="leftBrac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4" name="Elbow Connector 103"/>
            <p:cNvCxnSpPr>
              <a:stCxn id="85" idx="3"/>
              <a:endCxn id="76" idx="1"/>
            </p:cNvCxnSpPr>
            <p:nvPr/>
          </p:nvCxnSpPr>
          <p:spPr>
            <a:xfrm>
              <a:off x="2520589" y="4766179"/>
              <a:ext cx="350281" cy="192342"/>
            </a:xfrm>
            <a:prstGeom prst="bentConnector3">
              <a:avLst>
                <a:gd name="adj1" fmla="val 62580"/>
              </a:avLst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>
              <a:stCxn id="76" idx="3"/>
              <a:endCxn id="44" idx="1"/>
            </p:cNvCxnSpPr>
            <p:nvPr/>
          </p:nvCxnSpPr>
          <p:spPr>
            <a:xfrm flipV="1">
              <a:off x="3464587" y="4764177"/>
              <a:ext cx="385817" cy="1943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>
            <a:off x="845145" y="3231729"/>
            <a:ext cx="1655274" cy="2419564"/>
            <a:chOff x="877803" y="3737915"/>
            <a:chExt cx="1655274" cy="2419564"/>
          </a:xfrm>
        </p:grpSpPr>
        <p:sp>
          <p:nvSpPr>
            <p:cNvPr id="4" name="Rectangle 3"/>
            <p:cNvSpPr/>
            <p:nvPr/>
          </p:nvSpPr>
          <p:spPr>
            <a:xfrm>
              <a:off x="1065429" y="3857969"/>
              <a:ext cx="593717" cy="384316"/>
            </a:xfrm>
            <a:prstGeom prst="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HCIAE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Encoder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7803" y="3737915"/>
              <a:ext cx="1106059" cy="2116943"/>
            </a:xfrm>
            <a:prstGeom prst="rect">
              <a:avLst/>
            </a:prstGeom>
            <a:noFill/>
            <a:ln w="158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5092" y="5849702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Generator</a:t>
              </a:r>
              <a:endParaRPr lang="en-US" sz="1400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65429" y="4603500"/>
              <a:ext cx="593717" cy="384316"/>
            </a:xfrm>
            <a:prstGeom prst="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LSTM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1362288" y="4242285"/>
              <a:ext cx="0" cy="3612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1065429" y="5342333"/>
              <a:ext cx="593717" cy="384316"/>
            </a:xfrm>
            <a:prstGeom prst="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Gumbel Sampler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1362288" y="4987816"/>
              <a:ext cx="0" cy="3545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2236079" y="5338117"/>
                  <a:ext cx="29699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Rectangle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079" y="5338117"/>
                  <a:ext cx="296998" cy="30777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74" idx="3"/>
            </p:cNvCxnSpPr>
            <p:nvPr/>
          </p:nvCxnSpPr>
          <p:spPr>
            <a:xfrm flipV="1">
              <a:off x="1659146" y="5529830"/>
              <a:ext cx="509101" cy="4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2849181" y="3388347"/>
            <a:ext cx="1277455" cy="384316"/>
            <a:chOff x="2881839" y="3894533"/>
            <a:chExt cx="1277455" cy="384316"/>
          </a:xfrm>
        </p:grpSpPr>
        <p:grpSp>
          <p:nvGrpSpPr>
            <p:cNvPr id="14" name="Group 13"/>
            <p:cNvGrpSpPr/>
            <p:nvPr/>
          </p:nvGrpSpPr>
          <p:grpSpPr>
            <a:xfrm>
              <a:off x="2881839" y="3894533"/>
              <a:ext cx="1277455" cy="384316"/>
              <a:chOff x="5018198" y="2165564"/>
              <a:chExt cx="1277455" cy="38431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018198" y="2165564"/>
                <a:ext cx="593717" cy="384316"/>
              </a:xfrm>
              <a:prstGeom prst="rect">
                <a:avLst/>
              </a:prstGeom>
              <a:ln w="1587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HCIAE</a:t>
                </a:r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Encoder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128812" y="2272044"/>
                    <a:ext cx="16684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8812" y="2272044"/>
                    <a:ext cx="166841" cy="184666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14815" r="-3704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7" name="Straight Arrow Connector 156"/>
            <p:cNvCxnSpPr>
              <a:stCxn id="15" idx="3"/>
              <a:endCxn id="16" idx="1"/>
            </p:cNvCxnSpPr>
            <p:nvPr/>
          </p:nvCxnSpPr>
          <p:spPr>
            <a:xfrm>
              <a:off x="3475556" y="4086691"/>
              <a:ext cx="516897" cy="66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Elbow Connector 169"/>
          <p:cNvCxnSpPr/>
          <p:nvPr/>
        </p:nvCxnSpPr>
        <p:spPr>
          <a:xfrm flipV="1">
            <a:off x="2519709" y="4469567"/>
            <a:ext cx="310089" cy="4950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3417667" y="4470838"/>
            <a:ext cx="771293" cy="562591"/>
            <a:chOff x="3498887" y="5124750"/>
            <a:chExt cx="771293" cy="562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3873148" y="5502675"/>
                  <a:ext cx="39703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148" y="5502675"/>
                  <a:ext cx="397032" cy="18466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3846" t="-22581" r="-26154" b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Elbow Connector 178"/>
            <p:cNvCxnSpPr/>
            <p:nvPr/>
          </p:nvCxnSpPr>
          <p:spPr>
            <a:xfrm>
              <a:off x="3498887" y="5124750"/>
              <a:ext cx="365512" cy="46722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1564124" y="5693707"/>
            <a:ext cx="3499733" cy="413870"/>
            <a:chOff x="1596782" y="6199893"/>
            <a:chExt cx="3499733" cy="413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596782" y="6199893"/>
                  <a:ext cx="1613070" cy="2160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charset="0"/>
                            </a:rPr>
                            <m:t>𝑔𝑡</m:t>
                          </m:r>
                        </m:sup>
                      </m:sSubSup>
                    </m:oMath>
                  </a14:m>
                  <a:r>
                    <a:rPr lang="en-US" sz="1200" dirty="0" smtClean="0"/>
                    <a:t>: Ground truth answer</a:t>
                  </a: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782" y="6199893"/>
                  <a:ext cx="1613070" cy="21608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42" t="-8571" r="-4906" b="-4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1641146" y="6428370"/>
                  <a:ext cx="14801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</m:oMath>
                  </a14:m>
                  <a:r>
                    <a:rPr lang="en-US" sz="1200" dirty="0" smtClean="0"/>
                    <a:t>: Negative answer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sz="1200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146" y="6428370"/>
                  <a:ext cx="1480149" cy="18466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469" t="-2666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3575090" y="6226298"/>
                  <a:ext cx="12790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 smtClean="0"/>
                    <a:t> : encoder feature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090" y="6226298"/>
                  <a:ext cx="1279004" cy="18466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2857" t="-25806" r="-6190" b="-483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>
                  <a:off x="3540320" y="6429097"/>
                  <a:ext cx="15561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()</m:t>
                      </m:r>
                    </m:oMath>
                  </a14:m>
                  <a:r>
                    <a:rPr lang="en-US" sz="1200" dirty="0" smtClean="0"/>
                    <a:t>: embedding function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320" y="6429097"/>
                  <a:ext cx="1556195" cy="18466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4706" t="-26667" r="-509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Box 100"/>
          <p:cNvSpPr txBox="1"/>
          <p:nvPr/>
        </p:nvSpPr>
        <p:spPr>
          <a:xfrm>
            <a:off x="117354" y="363794"/>
            <a:ext cx="137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Method</a:t>
            </a:r>
            <a:endParaRPr lang="en-US" sz="2800" b="1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3" y="1421754"/>
            <a:ext cx="1479900" cy="11099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00539-BCE8-B147-BA6D-5A43ACDD04AA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032771" y="3351783"/>
            <a:ext cx="2407594" cy="414442"/>
            <a:chOff x="1032771" y="3351783"/>
            <a:chExt cx="2407594" cy="414442"/>
          </a:xfrm>
        </p:grpSpPr>
        <p:sp>
          <p:nvSpPr>
            <p:cNvPr id="110" name="Rectangle 109"/>
            <p:cNvSpPr/>
            <p:nvPr/>
          </p:nvSpPr>
          <p:spPr>
            <a:xfrm>
              <a:off x="2846648" y="3381909"/>
              <a:ext cx="593717" cy="3843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HCIAE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Encoder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32771" y="3351783"/>
              <a:ext cx="593717" cy="3843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HCIAE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Encoder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751773" y="3216759"/>
            <a:ext cx="1265899" cy="2141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91440" bIns="91440" rtlCol="0" anchor="ctr"/>
          <a:lstStyle/>
          <a:p>
            <a:pPr algn="ctr"/>
            <a:r>
              <a:rPr lang="en-US" altLang="zh-CN" b="1" dirty="0" smtClean="0"/>
              <a:t>Generator</a:t>
            </a:r>
            <a:endParaRPr lang="en-US" b="1" dirty="0"/>
          </a:p>
        </p:txBody>
      </p:sp>
      <p:grpSp>
        <p:nvGrpSpPr>
          <p:cNvPr id="82" name="Group 81"/>
          <p:cNvGrpSpPr/>
          <p:nvPr/>
        </p:nvGrpSpPr>
        <p:grpSpPr>
          <a:xfrm>
            <a:off x="2035692" y="4148768"/>
            <a:ext cx="634553" cy="147333"/>
            <a:chOff x="2041001" y="4683633"/>
            <a:chExt cx="634553" cy="147333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2058705" y="4683633"/>
              <a:ext cx="616849" cy="69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2041001" y="4829008"/>
              <a:ext cx="622846" cy="1958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2677826" y="5336623"/>
            <a:ext cx="864606" cy="407232"/>
            <a:chOff x="2677826" y="5336623"/>
            <a:chExt cx="864606" cy="407232"/>
          </a:xfrm>
        </p:grpSpPr>
        <p:sp>
          <p:nvSpPr>
            <p:cNvPr id="125" name="Rectangle 124"/>
            <p:cNvSpPr/>
            <p:nvPr/>
          </p:nvSpPr>
          <p:spPr>
            <a:xfrm>
              <a:off x="2677826" y="5547269"/>
              <a:ext cx="864606" cy="19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smtClean="0"/>
                <a:t>Option Answers</a:t>
              </a:r>
              <a:endParaRPr lang="en-US" sz="800" dirty="0"/>
            </a:p>
          </p:txBody>
        </p:sp>
        <p:cxnSp>
          <p:nvCxnSpPr>
            <p:cNvPr id="126" name="Straight Arrow Connector 125"/>
            <p:cNvCxnSpPr>
              <a:stCxn id="125" idx="0"/>
            </p:cNvCxnSpPr>
            <p:nvPr/>
          </p:nvCxnSpPr>
          <p:spPr>
            <a:xfrm flipV="1">
              <a:off x="3110129" y="5336623"/>
              <a:ext cx="0" cy="2106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03886" y="3235869"/>
            <a:ext cx="3454137" cy="2091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900" y="4094303"/>
            <a:ext cx="14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Discriminator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83460" y="3955803"/>
            <a:ext cx="2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Discriminant Perceptual Loss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-0.00046 L -0.01337 -0.0467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-2315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3386 -0.0310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155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2084 L 0.03247 0.0289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247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0.00121 0.0314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7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01007 0.033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1389 -0.02777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/>
      <p:bldP spid="20" grpId="0"/>
      <p:bldP spid="21" grpId="0"/>
      <p:bldP spid="22" grpId="0"/>
      <p:bldP spid="23" grpId="0"/>
      <p:bldP spid="39" grpId="0" animBg="1"/>
      <p:bldP spid="42" grpId="0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8" grpId="0"/>
      <p:bldP spid="59" grpId="0"/>
      <p:bldP spid="61" grpId="0"/>
      <p:bldP spid="62" grpId="0"/>
      <p:bldP spid="105" grpId="0" animBg="1"/>
      <p:bldP spid="105" grpId="1" animBg="1"/>
      <p:bldP spid="3" grpId="0" animBg="1"/>
      <p:bldP spid="3" grpId="1" animBg="1"/>
      <p:bldP spid="49" grpId="0"/>
      <p:bldP spid="49" grpId="1"/>
      <p:bldP spid="108" grpId="0"/>
      <p:bldP spid="108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5752</TotalTime>
  <Words>2306</Words>
  <Application>Microsoft Macintosh PowerPoint</Application>
  <PresentationFormat>On-screen Show (4:3)</PresentationFormat>
  <Paragraphs>372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Calibri Light</vt:lpstr>
      <vt:lpstr>Cambria Math</vt:lpstr>
      <vt:lpstr>DengXian</vt:lpstr>
      <vt:lpstr>Mangal</vt:lpstr>
      <vt:lpstr>NimbusRomNo9L</vt:lpstr>
      <vt:lpstr>Segoe UI</vt:lpstr>
      <vt:lpstr>Times</vt:lpstr>
      <vt:lpstr>Wingdings</vt:lpstr>
      <vt:lpstr>等线</vt:lpstr>
      <vt:lpstr>Arial</vt:lpstr>
      <vt:lpstr>Office Theme</vt:lpstr>
      <vt:lpstr>Best of Both Worlds: Transferring Knowledge from Discriminative Learning to a Generative Visual Dialog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lu</dc:creator>
  <cp:lastModifiedBy>jason lu</cp:lastModifiedBy>
  <cp:revision>484</cp:revision>
  <dcterms:created xsi:type="dcterms:W3CDTF">2017-06-30T18:11:10Z</dcterms:created>
  <dcterms:modified xsi:type="dcterms:W3CDTF">2017-09-05T18:58:55Z</dcterms:modified>
</cp:coreProperties>
</file>